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74" r:id="rId4"/>
    <p:sldId id="275" r:id="rId5"/>
    <p:sldId id="263" r:id="rId6"/>
    <p:sldId id="262" r:id="rId7"/>
    <p:sldId id="264" r:id="rId8"/>
    <p:sldId id="276" r:id="rId9"/>
    <p:sldId id="277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8" r:id="rId18"/>
    <p:sldId id="280" r:id="rId19"/>
    <p:sldId id="271" r:id="rId20"/>
    <p:sldId id="273" r:id="rId21"/>
    <p:sldId id="281" r:id="rId22"/>
    <p:sldId id="282" r:id="rId23"/>
    <p:sldId id="283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99"/>
    <a:srgbClr val="F0F0F0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58662-1995-41F0-860F-FD4317212943}" type="doc">
      <dgm:prSet loTypeId="urn:microsoft.com/office/officeart/2005/8/layout/pyramid3" loCatId="pyramid" qsTypeId="urn:microsoft.com/office/officeart/2005/8/quickstyle/simple5" qsCatId="simple" csTypeId="urn:microsoft.com/office/officeart/2005/8/colors/accent1_2" csCatId="accent1" phldr="1"/>
      <dgm:spPr/>
    </dgm:pt>
    <dgm:pt modelId="{F5A023C0-B1BD-4E4F-AA6D-88BB2085E0C9}">
      <dgm:prSet phldrT="[Text]" custT="1"/>
      <dgm:spPr/>
      <dgm:t>
        <a:bodyPr/>
        <a:lstStyle/>
        <a:p>
          <a:r>
            <a:rPr lang="de-CH" sz="3600" dirty="0">
              <a:latin typeface="Century Gothic" panose="020B0502020202020204" pitchFamily="34" charset="0"/>
            </a:rPr>
            <a:t>Rahmenlehrplan </a:t>
          </a:r>
        </a:p>
        <a:p>
          <a:r>
            <a:rPr lang="de-CH" sz="3200" dirty="0">
              <a:latin typeface="Century Gothic" panose="020B0502020202020204" pitchFamily="34" charset="0"/>
            </a:rPr>
            <a:t>für </a:t>
          </a:r>
        </a:p>
        <a:p>
          <a:r>
            <a:rPr lang="de-CH" sz="3200" dirty="0">
              <a:latin typeface="Century Gothic" panose="020B0502020202020204" pitchFamily="34" charset="0"/>
            </a:rPr>
            <a:t>alle Berufsfachschulen</a:t>
          </a:r>
        </a:p>
      </dgm:t>
    </dgm:pt>
    <dgm:pt modelId="{626BB24F-7B94-45D1-8F15-D80819443191}" type="parTrans" cxnId="{969CA2AC-560E-4CFA-989E-A70F225932B1}">
      <dgm:prSet/>
      <dgm:spPr/>
      <dgm:t>
        <a:bodyPr/>
        <a:lstStyle/>
        <a:p>
          <a:endParaRPr lang="de-CH"/>
        </a:p>
      </dgm:t>
    </dgm:pt>
    <dgm:pt modelId="{D0A2CC6A-DC9B-4D68-8BEF-A8477654E823}" type="sibTrans" cxnId="{969CA2AC-560E-4CFA-989E-A70F225932B1}">
      <dgm:prSet/>
      <dgm:spPr/>
      <dgm:t>
        <a:bodyPr/>
        <a:lstStyle/>
        <a:p>
          <a:endParaRPr lang="de-CH"/>
        </a:p>
      </dgm:t>
    </dgm:pt>
    <dgm:pt modelId="{264E312E-6C2F-4838-9B30-770890BDEA2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de-CH" sz="3600" b="1" dirty="0">
              <a:solidFill>
                <a:schemeClr val="tx1"/>
              </a:solidFill>
              <a:latin typeface="Century Gothic" panose="020B0502020202020204" pitchFamily="34" charset="0"/>
            </a:rPr>
            <a:t>Schullehrplan</a:t>
          </a:r>
        </a:p>
      </dgm:t>
    </dgm:pt>
    <dgm:pt modelId="{BA3177F0-C5EF-4855-B0B0-B0A3F1AC5294}" type="parTrans" cxnId="{555AE54F-42C6-4C3A-848B-AA8388A855C3}">
      <dgm:prSet/>
      <dgm:spPr/>
      <dgm:t>
        <a:bodyPr/>
        <a:lstStyle/>
        <a:p>
          <a:endParaRPr lang="de-CH"/>
        </a:p>
      </dgm:t>
    </dgm:pt>
    <dgm:pt modelId="{F7AEA189-0D88-434E-978D-56667CECF918}" type="sibTrans" cxnId="{555AE54F-42C6-4C3A-848B-AA8388A855C3}">
      <dgm:prSet/>
      <dgm:spPr/>
      <dgm:t>
        <a:bodyPr/>
        <a:lstStyle/>
        <a:p>
          <a:endParaRPr lang="de-CH"/>
        </a:p>
      </dgm:t>
    </dgm:pt>
    <dgm:pt modelId="{3DB726B1-62A0-4EC8-8FC4-4CA2CFE30B6C}" type="pres">
      <dgm:prSet presAssocID="{4E158662-1995-41F0-860F-FD4317212943}" presName="Name0" presStyleCnt="0">
        <dgm:presLayoutVars>
          <dgm:dir/>
          <dgm:animLvl val="lvl"/>
          <dgm:resizeHandles val="exact"/>
        </dgm:presLayoutVars>
      </dgm:prSet>
      <dgm:spPr/>
    </dgm:pt>
    <dgm:pt modelId="{5EE9D353-8DD8-40F0-89CA-BB38D53064DA}" type="pres">
      <dgm:prSet presAssocID="{F5A023C0-B1BD-4E4F-AA6D-88BB2085E0C9}" presName="Name8" presStyleCnt="0"/>
      <dgm:spPr/>
    </dgm:pt>
    <dgm:pt modelId="{2C8B3B8C-9530-4FAB-B341-F969965F1593}" type="pres">
      <dgm:prSet presAssocID="{F5A023C0-B1BD-4E4F-AA6D-88BB2085E0C9}" presName="level" presStyleLbl="node1" presStyleIdx="0" presStyleCnt="2">
        <dgm:presLayoutVars>
          <dgm:chMax val="1"/>
          <dgm:bulletEnabled val="1"/>
        </dgm:presLayoutVars>
      </dgm:prSet>
      <dgm:spPr/>
    </dgm:pt>
    <dgm:pt modelId="{FB70FF8E-9A2B-43B5-9E02-3D5FE7A0C44D}" type="pres">
      <dgm:prSet presAssocID="{F5A023C0-B1BD-4E4F-AA6D-88BB2085E0C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F7C085B-0AB2-48BE-AFA7-BFA2BEE57172}" type="pres">
      <dgm:prSet presAssocID="{264E312E-6C2F-4838-9B30-770890BDEA2C}" presName="Name8" presStyleCnt="0"/>
      <dgm:spPr/>
    </dgm:pt>
    <dgm:pt modelId="{B3C66128-971D-40AC-AB0F-61080064A794}" type="pres">
      <dgm:prSet presAssocID="{264E312E-6C2F-4838-9B30-770890BDEA2C}" presName="level" presStyleLbl="node1" presStyleIdx="1" presStyleCnt="2">
        <dgm:presLayoutVars>
          <dgm:chMax val="1"/>
          <dgm:bulletEnabled val="1"/>
        </dgm:presLayoutVars>
      </dgm:prSet>
      <dgm:spPr/>
    </dgm:pt>
    <dgm:pt modelId="{409073F7-D50F-47B3-9B81-79D38617B705}" type="pres">
      <dgm:prSet presAssocID="{264E312E-6C2F-4838-9B30-770890BDEA2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6056319-8DC4-4D8D-90F4-0C714C9F2CEC}" type="presOf" srcId="{264E312E-6C2F-4838-9B30-770890BDEA2C}" destId="{409073F7-D50F-47B3-9B81-79D38617B705}" srcOrd="1" destOrd="0" presId="urn:microsoft.com/office/officeart/2005/8/layout/pyramid3"/>
    <dgm:cxn modelId="{654EF329-08C8-4092-93B1-BA556F1D1CCD}" type="presOf" srcId="{F5A023C0-B1BD-4E4F-AA6D-88BB2085E0C9}" destId="{2C8B3B8C-9530-4FAB-B341-F969965F1593}" srcOrd="0" destOrd="0" presId="urn:microsoft.com/office/officeart/2005/8/layout/pyramid3"/>
    <dgm:cxn modelId="{C800D534-E546-4871-86A2-2A8F32E198D7}" type="presOf" srcId="{F5A023C0-B1BD-4E4F-AA6D-88BB2085E0C9}" destId="{FB70FF8E-9A2B-43B5-9E02-3D5FE7A0C44D}" srcOrd="1" destOrd="0" presId="urn:microsoft.com/office/officeart/2005/8/layout/pyramid3"/>
    <dgm:cxn modelId="{9781A43F-6B85-434B-A319-188966A1BBE5}" type="presOf" srcId="{264E312E-6C2F-4838-9B30-770890BDEA2C}" destId="{B3C66128-971D-40AC-AB0F-61080064A794}" srcOrd="0" destOrd="0" presId="urn:microsoft.com/office/officeart/2005/8/layout/pyramid3"/>
    <dgm:cxn modelId="{555AE54F-42C6-4C3A-848B-AA8388A855C3}" srcId="{4E158662-1995-41F0-860F-FD4317212943}" destId="{264E312E-6C2F-4838-9B30-770890BDEA2C}" srcOrd="1" destOrd="0" parTransId="{BA3177F0-C5EF-4855-B0B0-B0A3F1AC5294}" sibTransId="{F7AEA189-0D88-434E-978D-56667CECF918}"/>
    <dgm:cxn modelId="{548A0CA1-DD0B-476B-A79D-8A08F883E1CE}" type="presOf" srcId="{4E158662-1995-41F0-860F-FD4317212943}" destId="{3DB726B1-62A0-4EC8-8FC4-4CA2CFE30B6C}" srcOrd="0" destOrd="0" presId="urn:microsoft.com/office/officeart/2005/8/layout/pyramid3"/>
    <dgm:cxn modelId="{969CA2AC-560E-4CFA-989E-A70F225932B1}" srcId="{4E158662-1995-41F0-860F-FD4317212943}" destId="{F5A023C0-B1BD-4E4F-AA6D-88BB2085E0C9}" srcOrd="0" destOrd="0" parTransId="{626BB24F-7B94-45D1-8F15-D80819443191}" sibTransId="{D0A2CC6A-DC9B-4D68-8BEF-A8477654E823}"/>
    <dgm:cxn modelId="{600DCD2A-EEC0-4B59-BB9E-8489647C23FA}" type="presParOf" srcId="{3DB726B1-62A0-4EC8-8FC4-4CA2CFE30B6C}" destId="{5EE9D353-8DD8-40F0-89CA-BB38D53064DA}" srcOrd="0" destOrd="0" presId="urn:microsoft.com/office/officeart/2005/8/layout/pyramid3"/>
    <dgm:cxn modelId="{5C40DE05-F86F-4397-A834-65254B2D5405}" type="presParOf" srcId="{5EE9D353-8DD8-40F0-89CA-BB38D53064DA}" destId="{2C8B3B8C-9530-4FAB-B341-F969965F1593}" srcOrd="0" destOrd="0" presId="urn:microsoft.com/office/officeart/2005/8/layout/pyramid3"/>
    <dgm:cxn modelId="{76235228-4D72-4C27-AF6C-618CDF0538C8}" type="presParOf" srcId="{5EE9D353-8DD8-40F0-89CA-BB38D53064DA}" destId="{FB70FF8E-9A2B-43B5-9E02-3D5FE7A0C44D}" srcOrd="1" destOrd="0" presId="urn:microsoft.com/office/officeart/2005/8/layout/pyramid3"/>
    <dgm:cxn modelId="{E6805614-D509-4A1F-9B10-956427D99029}" type="presParOf" srcId="{3DB726B1-62A0-4EC8-8FC4-4CA2CFE30B6C}" destId="{EF7C085B-0AB2-48BE-AFA7-BFA2BEE57172}" srcOrd="1" destOrd="0" presId="urn:microsoft.com/office/officeart/2005/8/layout/pyramid3"/>
    <dgm:cxn modelId="{C2B65EC2-A618-443A-A51F-9B7A2FBCBA29}" type="presParOf" srcId="{EF7C085B-0AB2-48BE-AFA7-BFA2BEE57172}" destId="{B3C66128-971D-40AC-AB0F-61080064A794}" srcOrd="0" destOrd="0" presId="urn:microsoft.com/office/officeart/2005/8/layout/pyramid3"/>
    <dgm:cxn modelId="{4EBE0929-9693-4EEF-BD09-2B9FA6186244}" type="presParOf" srcId="{EF7C085B-0AB2-48BE-AFA7-BFA2BEE57172}" destId="{409073F7-D50F-47B3-9B81-79D38617B70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C165CE-477E-49F5-9E57-5242FCBB0660}" type="doc">
      <dgm:prSet loTypeId="urn:microsoft.com/office/officeart/2009/layout/ReverseList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C16E03D0-0916-4F79-9285-A03C94FB1D9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de-CH" sz="3200" dirty="0">
              <a:latin typeface="Century Gothic" panose="020B0502020202020204" pitchFamily="34" charset="0"/>
            </a:rPr>
            <a:t> Gesellschaft </a:t>
          </a:r>
        </a:p>
        <a:p>
          <a:pPr algn="ctr"/>
          <a:r>
            <a:rPr lang="de-CH" sz="3200" b="1" dirty="0">
              <a:latin typeface="Century Gothic" panose="020B0502020202020204" pitchFamily="34" charset="0"/>
            </a:rPr>
            <a:t>50%</a:t>
          </a:r>
        </a:p>
      </dgm:t>
    </dgm:pt>
    <dgm:pt modelId="{4870E35E-A3F1-4B7D-BBA5-838F43705143}" type="parTrans" cxnId="{FF3A24AA-D62A-43F7-AAA1-CF95C33C5B18}">
      <dgm:prSet/>
      <dgm:spPr/>
      <dgm:t>
        <a:bodyPr/>
        <a:lstStyle/>
        <a:p>
          <a:endParaRPr lang="de-CH"/>
        </a:p>
      </dgm:t>
    </dgm:pt>
    <dgm:pt modelId="{7D7FC507-9149-4714-93A0-56A307AA59D7}" type="sibTrans" cxnId="{FF3A24AA-D62A-43F7-AAA1-CF95C33C5B18}">
      <dgm:prSet/>
      <dgm:spPr/>
      <dgm:t>
        <a:bodyPr/>
        <a:lstStyle/>
        <a:p>
          <a:endParaRPr lang="de-CH"/>
        </a:p>
      </dgm:t>
    </dgm:pt>
    <dgm:pt modelId="{E7D2C4D8-04FA-4CCA-94B5-2B9740CF41A8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de-CH" sz="3200" dirty="0">
              <a:latin typeface="Century Gothic" panose="020B0502020202020204" pitchFamily="34" charset="0"/>
            </a:rPr>
            <a:t>Sprache &amp; Kommunikation</a:t>
          </a:r>
        </a:p>
        <a:p>
          <a:pPr>
            <a:spcAft>
              <a:spcPct val="35000"/>
            </a:spcAft>
          </a:pPr>
          <a:r>
            <a:rPr lang="de-CH" sz="3200" b="1" dirty="0">
              <a:latin typeface="Century Gothic" panose="020B0502020202020204" pitchFamily="34" charset="0"/>
            </a:rPr>
            <a:t>50%</a:t>
          </a:r>
        </a:p>
      </dgm:t>
    </dgm:pt>
    <dgm:pt modelId="{6070C43A-708B-49A5-BF69-C7B06416B19E}" type="parTrans" cxnId="{FE7F3808-57C8-48B4-BAC8-BC60319CF3EC}">
      <dgm:prSet/>
      <dgm:spPr/>
      <dgm:t>
        <a:bodyPr/>
        <a:lstStyle/>
        <a:p>
          <a:endParaRPr lang="de-CH"/>
        </a:p>
      </dgm:t>
    </dgm:pt>
    <dgm:pt modelId="{A2E8F75D-6DB1-4A13-A00F-B60D69D518E6}" type="sibTrans" cxnId="{FE7F3808-57C8-48B4-BAC8-BC60319CF3EC}">
      <dgm:prSet/>
      <dgm:spPr/>
      <dgm:t>
        <a:bodyPr/>
        <a:lstStyle/>
        <a:p>
          <a:endParaRPr lang="de-CH"/>
        </a:p>
      </dgm:t>
    </dgm:pt>
    <dgm:pt modelId="{BDBE7C2A-647A-4F28-8BF3-99C8431DC081}" type="pres">
      <dgm:prSet presAssocID="{5BC165CE-477E-49F5-9E57-5242FCBB0660}" presName="Name0" presStyleCnt="0">
        <dgm:presLayoutVars>
          <dgm:chMax val="2"/>
          <dgm:chPref val="2"/>
          <dgm:animLvl val="lvl"/>
        </dgm:presLayoutVars>
      </dgm:prSet>
      <dgm:spPr/>
    </dgm:pt>
    <dgm:pt modelId="{ACADB8F8-7965-42C3-96E1-460A0852CA64}" type="pres">
      <dgm:prSet presAssocID="{5BC165CE-477E-49F5-9E57-5242FCBB0660}" presName="LeftText" presStyleLbl="revTx" presStyleIdx="0" presStyleCnt="0">
        <dgm:presLayoutVars>
          <dgm:bulletEnabled val="1"/>
        </dgm:presLayoutVars>
      </dgm:prSet>
      <dgm:spPr/>
    </dgm:pt>
    <dgm:pt modelId="{67E1A4D5-4B63-4FD2-BE27-D13CC6573C1D}" type="pres">
      <dgm:prSet presAssocID="{5BC165CE-477E-49F5-9E57-5242FCBB0660}" presName="LeftNode" presStyleLbl="bgImgPlace1" presStyleIdx="0" presStyleCnt="2" custScaleX="214516" custScaleY="104247" custLinFactNeighborX="-54475" custLinFactNeighborY="-7350">
        <dgm:presLayoutVars>
          <dgm:chMax val="2"/>
          <dgm:chPref val="2"/>
        </dgm:presLayoutVars>
      </dgm:prSet>
      <dgm:spPr/>
    </dgm:pt>
    <dgm:pt modelId="{384D5510-F744-4276-A699-843D7DE44869}" type="pres">
      <dgm:prSet presAssocID="{5BC165CE-477E-49F5-9E57-5242FCBB0660}" presName="RightText" presStyleLbl="revTx" presStyleIdx="0" presStyleCnt="0">
        <dgm:presLayoutVars>
          <dgm:bulletEnabled val="1"/>
        </dgm:presLayoutVars>
      </dgm:prSet>
      <dgm:spPr/>
    </dgm:pt>
    <dgm:pt modelId="{36EC6B6B-D2B9-4BFC-8C50-1411E81B4C35}" type="pres">
      <dgm:prSet presAssocID="{5BC165CE-477E-49F5-9E57-5242FCBB0660}" presName="RightNode" presStyleLbl="bgImgPlace1" presStyleIdx="1" presStyleCnt="2" custScaleX="278812" custScaleY="85301" custLinFactNeighborX="83276" custLinFactNeighborY="-5994">
        <dgm:presLayoutVars>
          <dgm:chMax val="0"/>
          <dgm:chPref val="0"/>
        </dgm:presLayoutVars>
      </dgm:prSet>
      <dgm:spPr/>
    </dgm:pt>
    <dgm:pt modelId="{7C69DE0F-C1D0-437F-8988-22FCDA331C54}" type="pres">
      <dgm:prSet presAssocID="{5BC165CE-477E-49F5-9E57-5242FCBB0660}" presName="TopArrow" presStyleLbl="node1" presStyleIdx="0" presStyleCnt="2" custLinFactNeighborX="4484" custLinFactNeighborY="-5856"/>
      <dgm:spPr/>
    </dgm:pt>
    <dgm:pt modelId="{5D6398D1-70A7-49FD-840E-4DB4EBE8E42F}" type="pres">
      <dgm:prSet presAssocID="{5BC165CE-477E-49F5-9E57-5242FCBB0660}" presName="BottomArrow" presStyleLbl="node1" presStyleIdx="1" presStyleCnt="2" custLinFactNeighborX="649" custLinFactNeighborY="217"/>
      <dgm:spPr/>
    </dgm:pt>
  </dgm:ptLst>
  <dgm:cxnLst>
    <dgm:cxn modelId="{FE7F3808-57C8-48B4-BAC8-BC60319CF3EC}" srcId="{5BC165CE-477E-49F5-9E57-5242FCBB0660}" destId="{E7D2C4D8-04FA-4CCA-94B5-2B9740CF41A8}" srcOrd="1" destOrd="0" parTransId="{6070C43A-708B-49A5-BF69-C7B06416B19E}" sibTransId="{A2E8F75D-6DB1-4A13-A00F-B60D69D518E6}"/>
    <dgm:cxn modelId="{6E29C02C-CE44-4C37-B840-758AE11B955E}" type="presOf" srcId="{E7D2C4D8-04FA-4CCA-94B5-2B9740CF41A8}" destId="{384D5510-F744-4276-A699-843D7DE44869}" srcOrd="0" destOrd="0" presId="urn:microsoft.com/office/officeart/2009/layout/ReverseList"/>
    <dgm:cxn modelId="{78CCEA2F-57FE-4EAF-A7CB-A3D2A1EEDC1F}" type="presOf" srcId="{C16E03D0-0916-4F79-9285-A03C94FB1D90}" destId="{ACADB8F8-7965-42C3-96E1-460A0852CA64}" srcOrd="0" destOrd="0" presId="urn:microsoft.com/office/officeart/2009/layout/ReverseList"/>
    <dgm:cxn modelId="{A1E40A40-A359-4BC3-B1C9-6AA2F123B0D6}" type="presOf" srcId="{E7D2C4D8-04FA-4CCA-94B5-2B9740CF41A8}" destId="{36EC6B6B-D2B9-4BFC-8C50-1411E81B4C35}" srcOrd="1" destOrd="0" presId="urn:microsoft.com/office/officeart/2009/layout/ReverseList"/>
    <dgm:cxn modelId="{8756EF9A-48AF-44E1-8DF6-098127866DED}" type="presOf" srcId="{5BC165CE-477E-49F5-9E57-5242FCBB0660}" destId="{BDBE7C2A-647A-4F28-8BF3-99C8431DC081}" srcOrd="0" destOrd="0" presId="urn:microsoft.com/office/officeart/2009/layout/ReverseList"/>
    <dgm:cxn modelId="{FF3A24AA-D62A-43F7-AAA1-CF95C33C5B18}" srcId="{5BC165CE-477E-49F5-9E57-5242FCBB0660}" destId="{C16E03D0-0916-4F79-9285-A03C94FB1D90}" srcOrd="0" destOrd="0" parTransId="{4870E35E-A3F1-4B7D-BBA5-838F43705143}" sibTransId="{7D7FC507-9149-4714-93A0-56A307AA59D7}"/>
    <dgm:cxn modelId="{D47CA7E1-2754-4149-9E47-FC64BE024757}" type="presOf" srcId="{C16E03D0-0916-4F79-9285-A03C94FB1D90}" destId="{67E1A4D5-4B63-4FD2-BE27-D13CC6573C1D}" srcOrd="1" destOrd="0" presId="urn:microsoft.com/office/officeart/2009/layout/ReverseList"/>
    <dgm:cxn modelId="{DF421D82-EC4B-43F0-857E-BDF9E6F21C96}" type="presParOf" srcId="{BDBE7C2A-647A-4F28-8BF3-99C8431DC081}" destId="{ACADB8F8-7965-42C3-96E1-460A0852CA64}" srcOrd="0" destOrd="0" presId="urn:microsoft.com/office/officeart/2009/layout/ReverseList"/>
    <dgm:cxn modelId="{9B1F402D-5A53-4B66-9E86-790BCB66CAA9}" type="presParOf" srcId="{BDBE7C2A-647A-4F28-8BF3-99C8431DC081}" destId="{67E1A4D5-4B63-4FD2-BE27-D13CC6573C1D}" srcOrd="1" destOrd="0" presId="urn:microsoft.com/office/officeart/2009/layout/ReverseList"/>
    <dgm:cxn modelId="{4FB2DE97-ABE2-4291-8737-A9EE63A79277}" type="presParOf" srcId="{BDBE7C2A-647A-4F28-8BF3-99C8431DC081}" destId="{384D5510-F744-4276-A699-843D7DE44869}" srcOrd="2" destOrd="0" presId="urn:microsoft.com/office/officeart/2009/layout/ReverseList"/>
    <dgm:cxn modelId="{8FB05572-38F9-4774-86F1-4BC1026294A2}" type="presParOf" srcId="{BDBE7C2A-647A-4F28-8BF3-99C8431DC081}" destId="{36EC6B6B-D2B9-4BFC-8C50-1411E81B4C35}" srcOrd="3" destOrd="0" presId="urn:microsoft.com/office/officeart/2009/layout/ReverseList"/>
    <dgm:cxn modelId="{CBE91350-6D7E-4E36-B91D-6DD8B67BE6A1}" type="presParOf" srcId="{BDBE7C2A-647A-4F28-8BF3-99C8431DC081}" destId="{7C69DE0F-C1D0-437F-8988-22FCDA331C54}" srcOrd="4" destOrd="0" presId="urn:microsoft.com/office/officeart/2009/layout/ReverseList"/>
    <dgm:cxn modelId="{678F81BF-9ADB-4F6E-9DA2-C871676E54A3}" type="presParOf" srcId="{BDBE7C2A-647A-4F28-8BF3-99C8431DC081}" destId="{5D6398D1-70A7-49FD-840E-4DB4EBE8E42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F05256-F622-4191-845B-C9478503ECB4}" type="doc">
      <dgm:prSet loTypeId="urn:microsoft.com/office/officeart/2005/8/layout/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E176049-F5A8-4C40-BCBE-EB7223DA0FFC}">
      <dgm:prSet phldrT="[Text]" custT="1"/>
      <dgm:spPr/>
      <dgm:t>
        <a:bodyPr/>
        <a:lstStyle/>
        <a:p>
          <a:r>
            <a:rPr lang="de-CH" sz="3600" dirty="0">
              <a:latin typeface="Century Gothic" panose="020B0502020202020204" pitchFamily="34" charset="0"/>
            </a:rPr>
            <a:t>pro Semester ein Zeugnis</a:t>
          </a:r>
        </a:p>
      </dgm:t>
    </dgm:pt>
    <dgm:pt modelId="{542CC34D-F9B9-4B78-B566-E1F0DB3DAD4A}" type="parTrans" cxnId="{99DE0787-7A9A-49A7-BCE5-003C6B123638}">
      <dgm:prSet/>
      <dgm:spPr/>
      <dgm:t>
        <a:bodyPr/>
        <a:lstStyle/>
        <a:p>
          <a:endParaRPr lang="de-CH"/>
        </a:p>
      </dgm:t>
    </dgm:pt>
    <dgm:pt modelId="{B02DDC43-CD27-443B-AEE9-2CDB2063E135}" type="sibTrans" cxnId="{99DE0787-7A9A-49A7-BCE5-003C6B123638}">
      <dgm:prSet/>
      <dgm:spPr/>
      <dgm:t>
        <a:bodyPr/>
        <a:lstStyle/>
        <a:p>
          <a:endParaRPr lang="de-CH"/>
        </a:p>
      </dgm:t>
    </dgm:pt>
    <dgm:pt modelId="{69215CC0-2E60-4D8A-A296-43BFE6DCB6D7}">
      <dgm:prSet phldrT="[Text]"/>
      <dgm:spPr/>
      <dgm:t>
        <a:bodyPr/>
        <a:lstStyle/>
        <a:p>
          <a:r>
            <a:rPr lang="de-CH" dirty="0">
              <a:latin typeface="Century Gothic" panose="020B0502020202020204" pitchFamily="34" charset="0"/>
            </a:rPr>
            <a:t>pro Teilbereich je eine Zeugnisnote</a:t>
          </a:r>
        </a:p>
      </dgm:t>
    </dgm:pt>
    <dgm:pt modelId="{CADD1987-255C-4E40-B28D-E65C9110558B}" type="parTrans" cxnId="{A03F86A4-83B1-4BB1-A2E3-06EE03C3CE3A}">
      <dgm:prSet/>
      <dgm:spPr/>
      <dgm:t>
        <a:bodyPr/>
        <a:lstStyle/>
        <a:p>
          <a:endParaRPr lang="de-CH"/>
        </a:p>
      </dgm:t>
    </dgm:pt>
    <dgm:pt modelId="{32344C29-CE39-48F3-8795-6EC0135B6555}" type="sibTrans" cxnId="{A03F86A4-83B1-4BB1-A2E3-06EE03C3CE3A}">
      <dgm:prSet/>
      <dgm:spPr/>
      <dgm:t>
        <a:bodyPr/>
        <a:lstStyle/>
        <a:p>
          <a:endParaRPr lang="de-CH"/>
        </a:p>
      </dgm:t>
    </dgm:pt>
    <dgm:pt modelId="{BCBD5EF2-C89B-4D6D-A302-99ED7AE572A0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de-CH" dirty="0">
              <a:latin typeface="Century Gothic" panose="020B0502020202020204" pitchFamily="34" charset="0"/>
            </a:rPr>
            <a:t>Gesellschaft</a:t>
          </a:r>
          <a:r>
            <a:rPr lang="de-CH" dirty="0"/>
            <a:t> </a:t>
          </a:r>
        </a:p>
      </dgm:t>
    </dgm:pt>
    <dgm:pt modelId="{9E6C0FF6-13C0-47FB-9F7C-48F09D93A90E}" type="parTrans" cxnId="{12B2AF3C-9DEB-4720-9A1B-96BFFBFDD809}">
      <dgm:prSet/>
      <dgm:spPr/>
      <dgm:t>
        <a:bodyPr/>
        <a:lstStyle/>
        <a:p>
          <a:endParaRPr lang="de-CH"/>
        </a:p>
      </dgm:t>
    </dgm:pt>
    <dgm:pt modelId="{FF75A148-57BD-44C6-856C-A71568D11144}" type="sibTrans" cxnId="{12B2AF3C-9DEB-4720-9A1B-96BFFBFDD809}">
      <dgm:prSet/>
      <dgm:spPr/>
      <dgm:t>
        <a:bodyPr/>
        <a:lstStyle/>
        <a:p>
          <a:endParaRPr lang="de-CH"/>
        </a:p>
      </dgm:t>
    </dgm:pt>
    <dgm:pt modelId="{36A37BB0-ECE0-44BF-AC4B-4DAF32788D6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de-CH" dirty="0">
              <a:latin typeface="Century Gothic" panose="020B0502020202020204" pitchFamily="34" charset="0"/>
            </a:rPr>
            <a:t>Sprache und Kommunikation</a:t>
          </a:r>
        </a:p>
      </dgm:t>
    </dgm:pt>
    <dgm:pt modelId="{29AB56D3-AA05-4D2B-8B13-A9613383DA0C}" type="parTrans" cxnId="{3F7ECC0D-F87C-4E08-99B0-9136AD7138F7}">
      <dgm:prSet/>
      <dgm:spPr/>
      <dgm:t>
        <a:bodyPr/>
        <a:lstStyle/>
        <a:p>
          <a:endParaRPr lang="de-CH"/>
        </a:p>
      </dgm:t>
    </dgm:pt>
    <dgm:pt modelId="{31EFE054-C155-49DD-BCA6-5C7C5366A8DB}" type="sibTrans" cxnId="{3F7ECC0D-F87C-4E08-99B0-9136AD7138F7}">
      <dgm:prSet/>
      <dgm:spPr/>
      <dgm:t>
        <a:bodyPr/>
        <a:lstStyle/>
        <a:p>
          <a:endParaRPr lang="de-CH"/>
        </a:p>
      </dgm:t>
    </dgm:pt>
    <dgm:pt modelId="{908EFE27-3752-4916-AB8E-71C8BB6888DF}" type="pres">
      <dgm:prSet presAssocID="{78F05256-F622-4191-845B-C9478503ECB4}" presName="Name0" presStyleCnt="0">
        <dgm:presLayoutVars>
          <dgm:dir/>
          <dgm:animLvl val="lvl"/>
          <dgm:resizeHandles val="exact"/>
        </dgm:presLayoutVars>
      </dgm:prSet>
      <dgm:spPr/>
    </dgm:pt>
    <dgm:pt modelId="{111F32D6-2C42-42F6-A303-090CDBCA0692}" type="pres">
      <dgm:prSet presAssocID="{69215CC0-2E60-4D8A-A296-43BFE6DCB6D7}" presName="boxAndChildren" presStyleCnt="0"/>
      <dgm:spPr/>
    </dgm:pt>
    <dgm:pt modelId="{09A1961B-A8FF-4E97-9885-E3441D73344E}" type="pres">
      <dgm:prSet presAssocID="{69215CC0-2E60-4D8A-A296-43BFE6DCB6D7}" presName="parentTextBox" presStyleLbl="node1" presStyleIdx="0" presStyleCnt="2"/>
      <dgm:spPr/>
    </dgm:pt>
    <dgm:pt modelId="{39F05330-AF73-4CEA-A7CB-6B0F0755D2BC}" type="pres">
      <dgm:prSet presAssocID="{69215CC0-2E60-4D8A-A296-43BFE6DCB6D7}" presName="entireBox" presStyleLbl="node1" presStyleIdx="0" presStyleCnt="2" custScaleX="92497" custLinFactNeighborX="-1127" custLinFactNeighborY="2625"/>
      <dgm:spPr/>
    </dgm:pt>
    <dgm:pt modelId="{5842C5DF-9684-4094-A460-FF2019601935}" type="pres">
      <dgm:prSet presAssocID="{69215CC0-2E60-4D8A-A296-43BFE6DCB6D7}" presName="descendantBox" presStyleCnt="0"/>
      <dgm:spPr/>
    </dgm:pt>
    <dgm:pt modelId="{08FE2132-428C-4629-A8A0-5336E648EE11}" type="pres">
      <dgm:prSet presAssocID="{BCBD5EF2-C89B-4D6D-A302-99ED7AE572A0}" presName="childTextBox" presStyleLbl="fgAccFollowNode1" presStyleIdx="0" presStyleCnt="2" custScaleX="44025" custLinFactNeighborX="-1475" custLinFactNeighborY="-10302">
        <dgm:presLayoutVars>
          <dgm:bulletEnabled val="1"/>
        </dgm:presLayoutVars>
      </dgm:prSet>
      <dgm:spPr/>
    </dgm:pt>
    <dgm:pt modelId="{F4CB2911-80FB-441F-91BB-169491B2B7C9}" type="pres">
      <dgm:prSet presAssocID="{36A37BB0-ECE0-44BF-AC4B-4DAF32788D65}" presName="childTextBox" presStyleLbl="fgAccFollowNode1" presStyleIdx="1" presStyleCnt="2" custScaleX="42526" custLinFactNeighborX="-1750" custLinFactNeighborY="-10302">
        <dgm:presLayoutVars>
          <dgm:bulletEnabled val="1"/>
        </dgm:presLayoutVars>
      </dgm:prSet>
      <dgm:spPr/>
    </dgm:pt>
    <dgm:pt modelId="{C4533C79-053C-4731-880B-77D636AC29BA}" type="pres">
      <dgm:prSet presAssocID="{B02DDC43-CD27-443B-AEE9-2CDB2063E135}" presName="sp" presStyleCnt="0"/>
      <dgm:spPr/>
    </dgm:pt>
    <dgm:pt modelId="{C5A967B7-AE74-4B42-BB05-BED66D5AB073}" type="pres">
      <dgm:prSet presAssocID="{5E176049-F5A8-4C40-BCBE-EB7223DA0FFC}" presName="arrowAndChildren" presStyleCnt="0"/>
      <dgm:spPr/>
    </dgm:pt>
    <dgm:pt modelId="{57727537-9448-423C-98CA-3BB0DD50D9C5}" type="pres">
      <dgm:prSet presAssocID="{5E176049-F5A8-4C40-BCBE-EB7223DA0FFC}" presName="parentTextArrow" presStyleLbl="node1" presStyleIdx="1" presStyleCnt="2" custScaleX="92497" custScaleY="65220" custLinFactNeighborX="-1127" custLinFactNeighborY="-9"/>
      <dgm:spPr/>
    </dgm:pt>
  </dgm:ptLst>
  <dgm:cxnLst>
    <dgm:cxn modelId="{3F7ECC0D-F87C-4E08-99B0-9136AD7138F7}" srcId="{69215CC0-2E60-4D8A-A296-43BFE6DCB6D7}" destId="{36A37BB0-ECE0-44BF-AC4B-4DAF32788D65}" srcOrd="1" destOrd="0" parTransId="{29AB56D3-AA05-4D2B-8B13-A9613383DA0C}" sibTransId="{31EFE054-C155-49DD-BCA6-5C7C5366A8DB}"/>
    <dgm:cxn modelId="{12B2AF3C-9DEB-4720-9A1B-96BFFBFDD809}" srcId="{69215CC0-2E60-4D8A-A296-43BFE6DCB6D7}" destId="{BCBD5EF2-C89B-4D6D-A302-99ED7AE572A0}" srcOrd="0" destOrd="0" parTransId="{9E6C0FF6-13C0-47FB-9F7C-48F09D93A90E}" sibTransId="{FF75A148-57BD-44C6-856C-A71568D11144}"/>
    <dgm:cxn modelId="{043C0370-AAE2-4A31-9788-1E26443FC03F}" type="presOf" srcId="{78F05256-F622-4191-845B-C9478503ECB4}" destId="{908EFE27-3752-4916-AB8E-71C8BB6888DF}" srcOrd="0" destOrd="0" presId="urn:microsoft.com/office/officeart/2005/8/layout/process4"/>
    <dgm:cxn modelId="{3EC98171-6E78-4A43-8799-8EAADFBAC95A}" type="presOf" srcId="{36A37BB0-ECE0-44BF-AC4B-4DAF32788D65}" destId="{F4CB2911-80FB-441F-91BB-169491B2B7C9}" srcOrd="0" destOrd="0" presId="urn:microsoft.com/office/officeart/2005/8/layout/process4"/>
    <dgm:cxn modelId="{99DE0787-7A9A-49A7-BCE5-003C6B123638}" srcId="{78F05256-F622-4191-845B-C9478503ECB4}" destId="{5E176049-F5A8-4C40-BCBE-EB7223DA0FFC}" srcOrd="0" destOrd="0" parTransId="{542CC34D-F9B9-4B78-B566-E1F0DB3DAD4A}" sibTransId="{B02DDC43-CD27-443B-AEE9-2CDB2063E135}"/>
    <dgm:cxn modelId="{DF84148D-7A01-4DC9-A318-0FE585095004}" type="presOf" srcId="{BCBD5EF2-C89B-4D6D-A302-99ED7AE572A0}" destId="{08FE2132-428C-4629-A8A0-5336E648EE11}" srcOrd="0" destOrd="0" presId="urn:microsoft.com/office/officeart/2005/8/layout/process4"/>
    <dgm:cxn modelId="{A03F86A4-83B1-4BB1-A2E3-06EE03C3CE3A}" srcId="{78F05256-F622-4191-845B-C9478503ECB4}" destId="{69215CC0-2E60-4D8A-A296-43BFE6DCB6D7}" srcOrd="1" destOrd="0" parTransId="{CADD1987-255C-4E40-B28D-E65C9110558B}" sibTransId="{32344C29-CE39-48F3-8795-6EC0135B6555}"/>
    <dgm:cxn modelId="{52995BA7-2D3B-4194-9475-6D4CDE2A5746}" type="presOf" srcId="{5E176049-F5A8-4C40-BCBE-EB7223DA0FFC}" destId="{57727537-9448-423C-98CA-3BB0DD50D9C5}" srcOrd="0" destOrd="0" presId="urn:microsoft.com/office/officeart/2005/8/layout/process4"/>
    <dgm:cxn modelId="{25B8E2B0-35A0-43DB-BB93-95B03B46C495}" type="presOf" srcId="{69215CC0-2E60-4D8A-A296-43BFE6DCB6D7}" destId="{09A1961B-A8FF-4E97-9885-E3441D73344E}" srcOrd="0" destOrd="0" presId="urn:microsoft.com/office/officeart/2005/8/layout/process4"/>
    <dgm:cxn modelId="{614589BA-1B30-4DDD-BFB0-71F57690B187}" type="presOf" srcId="{69215CC0-2E60-4D8A-A296-43BFE6DCB6D7}" destId="{39F05330-AF73-4CEA-A7CB-6B0F0755D2BC}" srcOrd="1" destOrd="0" presId="urn:microsoft.com/office/officeart/2005/8/layout/process4"/>
    <dgm:cxn modelId="{A469AFAA-2319-4E84-A39C-5FEBB3B720B4}" type="presParOf" srcId="{908EFE27-3752-4916-AB8E-71C8BB6888DF}" destId="{111F32D6-2C42-42F6-A303-090CDBCA0692}" srcOrd="0" destOrd="0" presId="urn:microsoft.com/office/officeart/2005/8/layout/process4"/>
    <dgm:cxn modelId="{C357FB3B-8CA1-40B4-ADEB-8E1F08AD44C2}" type="presParOf" srcId="{111F32D6-2C42-42F6-A303-090CDBCA0692}" destId="{09A1961B-A8FF-4E97-9885-E3441D73344E}" srcOrd="0" destOrd="0" presId="urn:microsoft.com/office/officeart/2005/8/layout/process4"/>
    <dgm:cxn modelId="{08C44430-48BC-4725-AC33-D19FAA3F81AC}" type="presParOf" srcId="{111F32D6-2C42-42F6-A303-090CDBCA0692}" destId="{39F05330-AF73-4CEA-A7CB-6B0F0755D2BC}" srcOrd="1" destOrd="0" presId="urn:microsoft.com/office/officeart/2005/8/layout/process4"/>
    <dgm:cxn modelId="{D3BC2A4C-4B95-4943-802C-B7A97208819B}" type="presParOf" srcId="{111F32D6-2C42-42F6-A303-090CDBCA0692}" destId="{5842C5DF-9684-4094-A460-FF2019601935}" srcOrd="2" destOrd="0" presId="urn:microsoft.com/office/officeart/2005/8/layout/process4"/>
    <dgm:cxn modelId="{1CCC5825-22B3-4888-A259-F828D4F5416A}" type="presParOf" srcId="{5842C5DF-9684-4094-A460-FF2019601935}" destId="{08FE2132-428C-4629-A8A0-5336E648EE11}" srcOrd="0" destOrd="0" presId="urn:microsoft.com/office/officeart/2005/8/layout/process4"/>
    <dgm:cxn modelId="{CF767419-E7C1-424F-8BA7-7423C62B80AD}" type="presParOf" srcId="{5842C5DF-9684-4094-A460-FF2019601935}" destId="{F4CB2911-80FB-441F-91BB-169491B2B7C9}" srcOrd="1" destOrd="0" presId="urn:microsoft.com/office/officeart/2005/8/layout/process4"/>
    <dgm:cxn modelId="{3484D7FA-3AB9-401B-875A-09BF4DE39BB8}" type="presParOf" srcId="{908EFE27-3752-4916-AB8E-71C8BB6888DF}" destId="{C4533C79-053C-4731-880B-77D636AC29BA}" srcOrd="1" destOrd="0" presId="urn:microsoft.com/office/officeart/2005/8/layout/process4"/>
    <dgm:cxn modelId="{D66DB607-AEF9-48AF-B345-420F90197FD4}" type="presParOf" srcId="{908EFE27-3752-4916-AB8E-71C8BB6888DF}" destId="{C5A967B7-AE74-4B42-BB05-BED66D5AB073}" srcOrd="2" destOrd="0" presId="urn:microsoft.com/office/officeart/2005/8/layout/process4"/>
    <dgm:cxn modelId="{AE494388-6131-42E8-913D-2C6D976697A1}" type="presParOf" srcId="{C5A967B7-AE74-4B42-BB05-BED66D5AB073}" destId="{57727537-9448-423C-98CA-3BB0DD50D9C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05330-AF73-4CEA-A7CB-6B0F0755D2BC}">
      <dsp:nvSpPr>
        <dsp:cNvPr id="0" name=""/>
        <dsp:cNvSpPr/>
      </dsp:nvSpPr>
      <dsp:spPr>
        <a:xfrm>
          <a:off x="259191" y="1753378"/>
          <a:ext cx="9134852" cy="17740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300" kern="1200" dirty="0">
              <a:latin typeface="Century Gothic" panose="020B0502020202020204" pitchFamily="34" charset="0"/>
            </a:rPr>
            <a:t>pro Teilbereich je eine Zeugnisnote</a:t>
          </a:r>
        </a:p>
      </dsp:txBody>
      <dsp:txXfrm>
        <a:off x="259191" y="1753378"/>
        <a:ext cx="9134852" cy="957985"/>
      </dsp:txXfrm>
    </dsp:sp>
    <dsp:sp modelId="{08FE2132-428C-4629-A8A0-5336E648EE11}">
      <dsp:nvSpPr>
        <dsp:cNvPr id="0" name=""/>
        <dsp:cNvSpPr/>
      </dsp:nvSpPr>
      <dsp:spPr>
        <a:xfrm>
          <a:off x="518432" y="2591576"/>
          <a:ext cx="4347837" cy="816061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600" kern="1200" dirty="0">
              <a:latin typeface="Century Gothic" panose="020B0502020202020204" pitchFamily="34" charset="0"/>
            </a:rPr>
            <a:t>Gesellschaft</a:t>
          </a:r>
          <a:r>
            <a:rPr lang="de-CH" sz="2600" kern="1200" dirty="0"/>
            <a:t> </a:t>
          </a:r>
        </a:p>
      </dsp:txBody>
      <dsp:txXfrm>
        <a:off x="518432" y="2591576"/>
        <a:ext cx="4347837" cy="816061"/>
      </dsp:txXfrm>
    </dsp:sp>
    <dsp:sp modelId="{F4CB2911-80FB-441F-91BB-169491B2B7C9}">
      <dsp:nvSpPr>
        <dsp:cNvPr id="0" name=""/>
        <dsp:cNvSpPr/>
      </dsp:nvSpPr>
      <dsp:spPr>
        <a:xfrm>
          <a:off x="4839110" y="2591576"/>
          <a:ext cx="4199798" cy="816061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600" kern="1200" dirty="0">
              <a:latin typeface="Century Gothic" panose="020B0502020202020204" pitchFamily="34" charset="0"/>
            </a:rPr>
            <a:t>Sprache und Kommunikation</a:t>
          </a:r>
        </a:p>
      </dsp:txBody>
      <dsp:txXfrm>
        <a:off x="4839110" y="2591576"/>
        <a:ext cx="4199798" cy="816061"/>
      </dsp:txXfrm>
    </dsp:sp>
    <dsp:sp modelId="{57727537-9448-423C-98CA-3BB0DD50D9C5}">
      <dsp:nvSpPr>
        <dsp:cNvPr id="0" name=""/>
        <dsp:cNvSpPr/>
      </dsp:nvSpPr>
      <dsp:spPr>
        <a:xfrm rot="10800000">
          <a:off x="259191" y="0"/>
          <a:ext cx="9134852" cy="177951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600" kern="1200" dirty="0">
              <a:latin typeface="Century Gothic" panose="020B0502020202020204" pitchFamily="34" charset="0"/>
            </a:rPr>
            <a:t>pro Semester ein Zeugnis</a:t>
          </a:r>
        </a:p>
      </dsp:txBody>
      <dsp:txXfrm rot="10800000">
        <a:off x="259191" y="0"/>
        <a:ext cx="9134852" cy="1156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>
            <a:extLst>
              <a:ext uri="{FF2B5EF4-FFF2-40B4-BE49-F238E27FC236}">
                <a16:creationId xmlns:a16="http://schemas.microsoft.com/office/drawing/2014/main" id="{3ABC2E42-A611-42AA-8AC0-ACBD3CAE4D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688"/>
          <a:stretch/>
        </p:blipFill>
        <p:spPr>
          <a:xfrm>
            <a:off x="-1" y="1222935"/>
            <a:ext cx="12191999" cy="563506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97C1FFD-5386-44AE-9FAD-10CFB00EDFE3}"/>
              </a:ext>
            </a:extLst>
          </p:cNvPr>
          <p:cNvSpPr/>
          <p:nvPr userDrawn="1"/>
        </p:nvSpPr>
        <p:spPr>
          <a:xfrm>
            <a:off x="0" y="4915034"/>
            <a:ext cx="12192000" cy="170564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pic>
        <p:nvPicPr>
          <p:cNvPr id="11" name="Bild 6">
            <a:extLst>
              <a:ext uri="{FF2B5EF4-FFF2-40B4-BE49-F238E27FC236}">
                <a16:creationId xmlns:a16="http://schemas.microsoft.com/office/drawing/2014/main" id="{2B4716E4-24F6-42AE-B701-A0D93909FF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6CC6A9F7-9324-4482-A5FD-4714D0BC8D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157237"/>
            <a:ext cx="9144000" cy="62251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600" b="1">
                <a:solidFill>
                  <a:srgbClr val="004799"/>
                </a:solidFill>
                <a:latin typeface="Century Gothic"/>
                <a:cs typeface="Century Gothic"/>
              </a:defRPr>
            </a:lvl1pPr>
            <a:lvl2pPr marL="457189" indent="0">
              <a:buNone/>
              <a:defRPr b="1">
                <a:latin typeface="Century Gothic"/>
                <a:cs typeface="Century Gothic"/>
              </a:defRPr>
            </a:lvl2pPr>
            <a:lvl3pPr marL="914377" indent="0">
              <a:buNone/>
              <a:defRPr b="1">
                <a:latin typeface="Century Gothic"/>
                <a:cs typeface="Century Gothic"/>
              </a:defRPr>
            </a:lvl3pPr>
            <a:lvl4pPr marL="1371566" indent="0">
              <a:buNone/>
              <a:defRPr b="1">
                <a:latin typeface="Century Gothic"/>
                <a:cs typeface="Century Gothic"/>
              </a:defRPr>
            </a:lvl4pPr>
            <a:lvl5pPr marL="1828754" indent="0">
              <a:buNone/>
              <a:defRPr b="1"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Haupttitel</a:t>
            </a:r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A3AAEA6C-8D31-49BF-9293-3E3FB8E61A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983540"/>
            <a:ext cx="9144000" cy="44710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>
                <a:solidFill>
                  <a:srgbClr val="004799"/>
                </a:solidFill>
                <a:latin typeface="Century Gothic"/>
                <a:cs typeface="Century Gothic"/>
              </a:defRPr>
            </a:lvl1pPr>
            <a:lvl2pPr marL="457189" indent="0">
              <a:buNone/>
              <a:defRPr b="1">
                <a:latin typeface="Century Gothic"/>
                <a:cs typeface="Century Gothic"/>
              </a:defRPr>
            </a:lvl2pPr>
            <a:lvl3pPr marL="914377" indent="0">
              <a:buNone/>
              <a:defRPr b="1">
                <a:latin typeface="Century Gothic"/>
                <a:cs typeface="Century Gothic"/>
              </a:defRPr>
            </a:lvl3pPr>
            <a:lvl4pPr marL="1371566" indent="0">
              <a:buNone/>
              <a:defRPr b="1">
                <a:latin typeface="Century Gothic"/>
                <a:cs typeface="Century Gothic"/>
              </a:defRPr>
            </a:lvl4pPr>
            <a:lvl5pPr marL="1828754" indent="0">
              <a:buNone/>
              <a:defRPr b="1"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Untertitel (wenn nötig)</a:t>
            </a:r>
          </a:p>
        </p:txBody>
      </p:sp>
    </p:spTree>
    <p:extLst>
      <p:ext uri="{BB962C8B-B14F-4D97-AF65-F5344CB8AC3E}">
        <p14:creationId xmlns:p14="http://schemas.microsoft.com/office/powerpoint/2010/main" val="85469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Überschrift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109" y="2205146"/>
            <a:ext cx="10540208" cy="4094220"/>
          </a:xfrm>
          <a:prstGeom prst="rect">
            <a:avLst/>
          </a:prstGeom>
        </p:spPr>
        <p:txBody>
          <a:bodyPr vert="horz"/>
          <a:lstStyle>
            <a:lvl1pPr marL="259200" indent="-259200">
              <a:buClr>
                <a:srgbClr val="FF6600"/>
              </a:buClr>
              <a:buFont typeface="Lucida Grande"/>
              <a:buChar char="›"/>
              <a:defRPr sz="3000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Aufzählung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72109" y="1534590"/>
            <a:ext cx="10540208" cy="52831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3000" b="1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Überschrift einzeilig</a:t>
            </a:r>
          </a:p>
        </p:txBody>
      </p:sp>
      <p:pic>
        <p:nvPicPr>
          <p:cNvPr id="2" name="Bild 6">
            <a:extLst>
              <a:ext uri="{FF2B5EF4-FFF2-40B4-BE49-F238E27FC236}">
                <a16:creationId xmlns:a16="http://schemas.microsoft.com/office/drawing/2014/main" id="{F55E5440-D481-5D54-35BF-125F9D250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4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Überschrift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109" y="2205146"/>
            <a:ext cx="10540208" cy="4094220"/>
          </a:xfrm>
          <a:prstGeom prst="rect">
            <a:avLst/>
          </a:prstGeom>
        </p:spPr>
        <p:txBody>
          <a:bodyPr vert="horz"/>
          <a:lstStyle>
            <a:lvl1pPr marL="259200" indent="-259200">
              <a:buClr>
                <a:srgbClr val="FF6600"/>
              </a:buClr>
              <a:buFont typeface="Lucida Grande"/>
              <a:buChar char="›"/>
              <a:defRPr sz="3000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Aufzählung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72109" y="1534590"/>
            <a:ext cx="10540208" cy="52831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3000" b="1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Überschrift einzeilig</a:t>
            </a:r>
          </a:p>
        </p:txBody>
      </p:sp>
      <p:pic>
        <p:nvPicPr>
          <p:cNvPr id="2" name="Bild 6">
            <a:extLst>
              <a:ext uri="{FF2B5EF4-FFF2-40B4-BE49-F238E27FC236}">
                <a16:creationId xmlns:a16="http://schemas.microsoft.com/office/drawing/2014/main" id="{7687D55F-3D47-98C9-4BAC-9E6146739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4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Überschrift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109" y="2205146"/>
            <a:ext cx="10540208" cy="4094220"/>
          </a:xfrm>
          <a:prstGeom prst="rect">
            <a:avLst/>
          </a:prstGeom>
        </p:spPr>
        <p:txBody>
          <a:bodyPr vert="horz"/>
          <a:lstStyle>
            <a:lvl1pPr marL="259200" indent="-259200">
              <a:buClr>
                <a:srgbClr val="FF6600"/>
              </a:buClr>
              <a:buFont typeface="Lucida Grande"/>
              <a:buChar char="›"/>
              <a:defRPr sz="3000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Aufzählung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72109" y="1534590"/>
            <a:ext cx="10540208" cy="52831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3000" b="1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Überschrift einzeilig</a:t>
            </a:r>
          </a:p>
        </p:txBody>
      </p:sp>
      <p:pic>
        <p:nvPicPr>
          <p:cNvPr id="2" name="Bild 6">
            <a:extLst>
              <a:ext uri="{FF2B5EF4-FFF2-40B4-BE49-F238E27FC236}">
                <a16:creationId xmlns:a16="http://schemas.microsoft.com/office/drawing/2014/main" id="{84D55E04-D5B2-F4F0-888E-EFAD86C69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24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Überschrift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109" y="2205146"/>
            <a:ext cx="10540208" cy="4094220"/>
          </a:xfrm>
          <a:prstGeom prst="rect">
            <a:avLst/>
          </a:prstGeom>
        </p:spPr>
        <p:txBody>
          <a:bodyPr vert="horz"/>
          <a:lstStyle>
            <a:lvl1pPr marL="259200" indent="-259200">
              <a:buClr>
                <a:srgbClr val="FF6600"/>
              </a:buClr>
              <a:buFont typeface="Lucida Grande"/>
              <a:buChar char="›"/>
              <a:defRPr sz="3000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Aufzählung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72109" y="1534590"/>
            <a:ext cx="10540208" cy="52831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3000" b="1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Überschrift einzeilig</a:t>
            </a:r>
          </a:p>
        </p:txBody>
      </p:sp>
      <p:pic>
        <p:nvPicPr>
          <p:cNvPr id="2" name="Bild 6">
            <a:extLst>
              <a:ext uri="{FF2B5EF4-FFF2-40B4-BE49-F238E27FC236}">
                <a16:creationId xmlns:a16="http://schemas.microsoft.com/office/drawing/2014/main" id="{550AEA99-D8A6-5D10-F982-0DD5FC29D8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59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Überschrift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109" y="2205146"/>
            <a:ext cx="10540208" cy="4094220"/>
          </a:xfrm>
          <a:prstGeom prst="rect">
            <a:avLst/>
          </a:prstGeom>
        </p:spPr>
        <p:txBody>
          <a:bodyPr vert="horz"/>
          <a:lstStyle>
            <a:lvl1pPr marL="259200" indent="-259200">
              <a:buClr>
                <a:srgbClr val="FF6600"/>
              </a:buClr>
              <a:buFont typeface="Lucida Grande"/>
              <a:buChar char="›"/>
              <a:defRPr sz="3000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Aufzählung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72109" y="1534590"/>
            <a:ext cx="10540208" cy="52831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3000" b="1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Überschrift einzeilig</a:t>
            </a:r>
          </a:p>
        </p:txBody>
      </p:sp>
      <p:pic>
        <p:nvPicPr>
          <p:cNvPr id="2" name="Bild 6">
            <a:extLst>
              <a:ext uri="{FF2B5EF4-FFF2-40B4-BE49-F238E27FC236}">
                <a16:creationId xmlns:a16="http://schemas.microsoft.com/office/drawing/2014/main" id="{4A5A44F7-9202-D89F-5D8A-63CADE68B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0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Überschrift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109" y="2205146"/>
            <a:ext cx="10540208" cy="4094220"/>
          </a:xfrm>
          <a:prstGeom prst="rect">
            <a:avLst/>
          </a:prstGeom>
        </p:spPr>
        <p:txBody>
          <a:bodyPr vert="horz"/>
          <a:lstStyle>
            <a:lvl1pPr marL="259200" indent="-259200">
              <a:buClr>
                <a:srgbClr val="FF6600"/>
              </a:buClr>
              <a:buFont typeface="Lucida Grande"/>
              <a:buChar char="›"/>
              <a:defRPr sz="3000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Aufzählung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72109" y="1534590"/>
            <a:ext cx="10540208" cy="52831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3000" b="1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Überschrift einzeilig</a:t>
            </a:r>
          </a:p>
        </p:txBody>
      </p:sp>
      <p:pic>
        <p:nvPicPr>
          <p:cNvPr id="2" name="Bild 6">
            <a:extLst>
              <a:ext uri="{FF2B5EF4-FFF2-40B4-BE49-F238E27FC236}">
                <a16:creationId xmlns:a16="http://schemas.microsoft.com/office/drawing/2014/main" id="{42FB4018-C1B8-6F0F-E631-BB6D7622E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08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Überschrift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109" y="2205146"/>
            <a:ext cx="10540208" cy="4094220"/>
          </a:xfrm>
          <a:prstGeom prst="rect">
            <a:avLst/>
          </a:prstGeom>
        </p:spPr>
        <p:txBody>
          <a:bodyPr vert="horz"/>
          <a:lstStyle>
            <a:lvl1pPr marL="259200" indent="-259200">
              <a:buClr>
                <a:srgbClr val="FF6600"/>
              </a:buClr>
              <a:buFont typeface="Lucida Grande"/>
              <a:buChar char="›"/>
              <a:defRPr sz="3000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Aufzählung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72109" y="1534590"/>
            <a:ext cx="10540208" cy="52831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3000" b="1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Überschrift einzeilig</a:t>
            </a:r>
          </a:p>
        </p:txBody>
      </p:sp>
      <p:pic>
        <p:nvPicPr>
          <p:cNvPr id="2" name="Bild 6">
            <a:extLst>
              <a:ext uri="{FF2B5EF4-FFF2-40B4-BE49-F238E27FC236}">
                <a16:creationId xmlns:a16="http://schemas.microsoft.com/office/drawing/2014/main" id="{A37FA222-0725-1E8A-6FE4-D33BB3672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0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Überschrift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109" y="2205146"/>
            <a:ext cx="10540208" cy="4094220"/>
          </a:xfrm>
          <a:prstGeom prst="rect">
            <a:avLst/>
          </a:prstGeom>
        </p:spPr>
        <p:txBody>
          <a:bodyPr vert="horz"/>
          <a:lstStyle>
            <a:lvl1pPr marL="259200" indent="-259200">
              <a:buClr>
                <a:srgbClr val="FF6600"/>
              </a:buClr>
              <a:buFont typeface="Lucida Grande"/>
              <a:buChar char="›"/>
              <a:defRPr sz="3000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Aufzählung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72109" y="1534590"/>
            <a:ext cx="10540208" cy="52831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3000" b="1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Überschrift einzeilig</a:t>
            </a:r>
          </a:p>
        </p:txBody>
      </p:sp>
      <p:pic>
        <p:nvPicPr>
          <p:cNvPr id="3" name="Bild 6">
            <a:extLst>
              <a:ext uri="{FF2B5EF4-FFF2-40B4-BE49-F238E27FC236}">
                <a16:creationId xmlns:a16="http://schemas.microsoft.com/office/drawing/2014/main" id="{F314FEF4-3C49-30AB-8CE7-D1EC2FE11C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30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Überschrift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109" y="2205146"/>
            <a:ext cx="10540208" cy="4094220"/>
          </a:xfrm>
          <a:prstGeom prst="rect">
            <a:avLst/>
          </a:prstGeom>
        </p:spPr>
        <p:txBody>
          <a:bodyPr vert="horz"/>
          <a:lstStyle>
            <a:lvl1pPr marL="259200" indent="-259200">
              <a:buClr>
                <a:srgbClr val="FF6600"/>
              </a:buClr>
              <a:buFont typeface="Lucida Grande"/>
              <a:buChar char="›"/>
              <a:defRPr sz="3000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Aufzählung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72109" y="1534590"/>
            <a:ext cx="10540208" cy="52831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3000" b="1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Überschrift einzeilig</a:t>
            </a:r>
          </a:p>
        </p:txBody>
      </p:sp>
      <p:pic>
        <p:nvPicPr>
          <p:cNvPr id="2" name="Bild 6">
            <a:extLst>
              <a:ext uri="{FF2B5EF4-FFF2-40B4-BE49-F238E27FC236}">
                <a16:creationId xmlns:a16="http://schemas.microsoft.com/office/drawing/2014/main" id="{299A4FD3-FC65-6593-FA84-93DEC64D9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80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5529056" y="1666241"/>
            <a:ext cx="5883261" cy="4632960"/>
          </a:xfrm>
          <a:prstGeom prst="rect">
            <a:avLst/>
          </a:prstGeom>
        </p:spPr>
        <p:txBody>
          <a:bodyPr vert="horz"/>
          <a:lstStyle>
            <a:lvl1pPr marL="215992" indent="-215992">
              <a:buClr>
                <a:srgbClr val="FF6600"/>
              </a:buClr>
              <a:buFont typeface="Lucida Grande"/>
              <a:buChar char="›"/>
              <a:defRPr sz="2500"/>
            </a:lvl1pPr>
            <a:lvl2pPr marL="457182" indent="0">
              <a:buFontTx/>
              <a:buNone/>
              <a:defRPr/>
            </a:lvl2pPr>
            <a:lvl3pPr marL="914364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Bildplatzhalter 17"/>
          <p:cNvSpPr>
            <a:spLocks noGrp="1"/>
          </p:cNvSpPr>
          <p:nvPr>
            <p:ph type="pic" sz="quarter" idx="12"/>
          </p:nvPr>
        </p:nvSpPr>
        <p:spPr>
          <a:xfrm>
            <a:off x="872113" y="1666675"/>
            <a:ext cx="4078817" cy="46326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06" y="0"/>
            <a:ext cx="1681324" cy="151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4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92D94889-143F-43B7-A445-8803487C00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38" y="1539793"/>
            <a:ext cx="10909062" cy="4402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2500" b="1">
                <a:solidFill>
                  <a:srgbClr val="004799"/>
                </a:solidFill>
                <a:latin typeface="Century Gothic" panose="020B0502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r>
              <a:rPr lang="de-DE" dirty="0"/>
              <a:t>Überschrift einzeilig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1F97498C-6991-486E-A3C6-563C42C015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938" y="2107057"/>
            <a:ext cx="10909062" cy="4193566"/>
          </a:xfrm>
          <a:prstGeom prst="rect">
            <a:avLst/>
          </a:prstGeom>
        </p:spPr>
        <p:txBody>
          <a:bodyPr vert="horz"/>
          <a:lstStyle>
            <a:lvl1pPr marL="215995" indent="-215995">
              <a:buClr>
                <a:srgbClr val="004799"/>
              </a:buClr>
              <a:buFont typeface="Lucida Grande"/>
              <a:buChar char="›"/>
              <a:defRPr sz="2500">
                <a:latin typeface="Century Gothic" panose="020B0502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r>
              <a:rPr lang="de-DE" dirty="0"/>
              <a:t>Aufzählung</a:t>
            </a:r>
          </a:p>
        </p:txBody>
      </p:sp>
      <p:pic>
        <p:nvPicPr>
          <p:cNvPr id="5" name="Bild 6">
            <a:extLst>
              <a:ext uri="{FF2B5EF4-FFF2-40B4-BE49-F238E27FC236}">
                <a16:creationId xmlns:a16="http://schemas.microsoft.com/office/drawing/2014/main" id="{554BBF81-CB0D-4480-8EA4-A14200FDC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8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035B9DFA-C163-4C1C-BD6C-6D960E932E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38" y="1539795"/>
            <a:ext cx="10896362" cy="83820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2500" b="1">
                <a:solidFill>
                  <a:srgbClr val="004799"/>
                </a:solidFill>
                <a:latin typeface="Century Gothic" panose="020B0502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r>
              <a:rPr lang="de-DE" dirty="0"/>
              <a:t>Überschrift zweizeilig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C21B31EB-2494-42CE-95F1-5374EEF7CB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38" y="2513457"/>
            <a:ext cx="10896362" cy="3787166"/>
          </a:xfrm>
          <a:prstGeom prst="rect">
            <a:avLst/>
          </a:prstGeom>
        </p:spPr>
        <p:txBody>
          <a:bodyPr vert="horz"/>
          <a:lstStyle>
            <a:lvl1pPr marL="215995" indent="-215995">
              <a:buClr>
                <a:srgbClr val="004799"/>
              </a:buClr>
              <a:buFont typeface="Lucida Grande"/>
              <a:buChar char="›"/>
              <a:defRPr sz="2500">
                <a:latin typeface="Century Gothic" panose="020B0502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r>
              <a:rPr lang="de-DE" dirty="0"/>
              <a:t>Aufzählung</a:t>
            </a:r>
          </a:p>
          <a:p>
            <a:endParaRPr lang="de-DE" dirty="0"/>
          </a:p>
        </p:txBody>
      </p:sp>
      <p:pic>
        <p:nvPicPr>
          <p:cNvPr id="5" name="Bild 6">
            <a:extLst>
              <a:ext uri="{FF2B5EF4-FFF2-40B4-BE49-F238E27FC236}">
                <a16:creationId xmlns:a16="http://schemas.microsoft.com/office/drawing/2014/main" id="{32EA016C-B2E5-4087-9E63-AF59004D72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1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seri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5300384-B254-46B7-ACAB-ABB556461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545" y="1231190"/>
            <a:ext cx="2520456" cy="1416496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EDF48AC9-A602-40E7-9B11-DB6B823CBC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37D70779-4E79-40A2-A865-29C0AC2C8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38" y="1539793"/>
            <a:ext cx="8330962" cy="4402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2500" b="1">
                <a:solidFill>
                  <a:srgbClr val="004799"/>
                </a:solidFill>
                <a:latin typeface="Century Gothic" panose="020B0502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r>
              <a:rPr lang="de-DE" dirty="0"/>
              <a:t>Überschrift einzeilig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C23F0EF7-9ABF-40B2-9424-C26EBD4B16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938" y="2107057"/>
            <a:ext cx="8330962" cy="4193566"/>
          </a:xfrm>
          <a:prstGeom prst="rect">
            <a:avLst/>
          </a:prstGeom>
        </p:spPr>
        <p:txBody>
          <a:bodyPr vert="horz"/>
          <a:lstStyle>
            <a:lvl1pPr marL="215995" indent="-215995">
              <a:buClr>
                <a:srgbClr val="004799"/>
              </a:buClr>
              <a:buFont typeface="Lucida Grande"/>
              <a:buChar char="›"/>
              <a:defRPr sz="2500">
                <a:latin typeface="Century Gothic" panose="020B0502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r>
              <a:rPr lang="de-DE" dirty="0"/>
              <a:t>Aufzählung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E807EF7-8A36-48B8-BBB7-A96B0B4544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544" y="2647686"/>
            <a:ext cx="2520456" cy="168030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9896B55-7493-4324-B9E7-E400264525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544" y="4064182"/>
            <a:ext cx="2520455" cy="141649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A410A0F-595A-496F-8354-1C63B631F81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544" y="5480677"/>
            <a:ext cx="2520456" cy="16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2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F7E1D0E1-F6A3-4579-B1EB-3303A8C668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38" y="1539793"/>
            <a:ext cx="10909062" cy="4402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2500" b="1">
                <a:solidFill>
                  <a:srgbClr val="004799"/>
                </a:solidFill>
                <a:latin typeface="Century Gothic" panose="020B0502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r>
              <a:rPr lang="de-DE" dirty="0"/>
              <a:t>Kontaktdaten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029520E0-47F9-4AA6-9230-9A848B3B6E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938" y="2107057"/>
            <a:ext cx="10909062" cy="4193566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004799"/>
              </a:buClr>
              <a:buFont typeface="Arial" panose="020B0604020202020204" pitchFamily="34" charset="0"/>
              <a:buNone/>
              <a:defRPr sz="2400">
                <a:latin typeface="Century Gothic" panose="020B0502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marL="0" indent="0">
              <a:buNone/>
            </a:pPr>
            <a:r>
              <a:rPr lang="de-CH" sz="2800" b="1" dirty="0"/>
              <a:t>Berufsfachschule</a:t>
            </a:r>
            <a:br>
              <a:rPr lang="de-CH" sz="2800" dirty="0"/>
            </a:br>
            <a:r>
              <a:rPr lang="de-CH" sz="2800" dirty="0"/>
              <a:t>BWZ Lyss, Berufs- und Weiterbildungszentrum</a:t>
            </a:r>
            <a:br>
              <a:rPr lang="de-CH" sz="2800" dirty="0"/>
            </a:br>
            <a:r>
              <a:rPr lang="de-CH" sz="2800" dirty="0"/>
              <a:t>Bürenstrasse 29</a:t>
            </a:r>
            <a:br>
              <a:rPr lang="de-CH" sz="2800" dirty="0"/>
            </a:br>
            <a:r>
              <a:rPr lang="de-CH" sz="2800" dirty="0"/>
              <a:t>3250 Lyss</a:t>
            </a:r>
            <a:br>
              <a:rPr lang="de-CH" sz="2800" dirty="0"/>
            </a:br>
            <a:r>
              <a:rPr lang="de-CH" sz="2800" dirty="0"/>
              <a:t>Tel: 032 387 89 89</a:t>
            </a:r>
            <a:br>
              <a:rPr lang="de-CH" sz="2800" dirty="0"/>
            </a:br>
            <a:br>
              <a:rPr lang="de-CH" sz="2800" dirty="0"/>
            </a:br>
            <a:r>
              <a:rPr lang="de-CH" sz="2800" dirty="0"/>
              <a:t>Patricia Tinner, Berufsbildnerin</a:t>
            </a:r>
            <a:br>
              <a:rPr lang="de-CH" sz="2800" dirty="0"/>
            </a:br>
            <a:r>
              <a:rPr lang="de-CH" sz="2800" dirty="0"/>
              <a:t>ptinner@bwzlyss.ch</a:t>
            </a:r>
          </a:p>
        </p:txBody>
      </p:sp>
      <p:pic>
        <p:nvPicPr>
          <p:cNvPr id="8" name="Bild 6">
            <a:extLst>
              <a:ext uri="{FF2B5EF4-FFF2-40B4-BE49-F238E27FC236}">
                <a16:creationId xmlns:a16="http://schemas.microsoft.com/office/drawing/2014/main" id="{2E28C104-4B5F-4690-8795-14BBE2298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6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E4B1FFD-482B-455A-8FC9-D991F3A5E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4"/>
          <a:stretch/>
        </p:blipFill>
        <p:spPr>
          <a:xfrm>
            <a:off x="0" y="1238335"/>
            <a:ext cx="12192000" cy="561966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A47DD31-E33C-4445-8168-AF75EC44493D}"/>
              </a:ext>
            </a:extLst>
          </p:cNvPr>
          <p:cNvSpPr/>
          <p:nvPr userDrawn="1"/>
        </p:nvSpPr>
        <p:spPr>
          <a:xfrm>
            <a:off x="-368300" y="4673600"/>
            <a:ext cx="12928600" cy="164779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5E070FB5-EE94-48CD-91BB-9D9EB2E998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844199"/>
            <a:ext cx="9144000" cy="62251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600" b="1">
                <a:solidFill>
                  <a:srgbClr val="004799"/>
                </a:solidFill>
                <a:latin typeface="Century Gothic"/>
                <a:cs typeface="Century Gothic"/>
              </a:defRPr>
            </a:lvl1pPr>
            <a:lvl2pPr marL="457189" indent="0">
              <a:buNone/>
              <a:defRPr b="1">
                <a:latin typeface="Century Gothic"/>
                <a:cs typeface="Century Gothic"/>
              </a:defRPr>
            </a:lvl2pPr>
            <a:lvl3pPr marL="914377" indent="0">
              <a:buNone/>
              <a:defRPr b="1">
                <a:latin typeface="Century Gothic"/>
                <a:cs typeface="Century Gothic"/>
              </a:defRPr>
            </a:lvl3pPr>
            <a:lvl4pPr marL="1371566" indent="0">
              <a:buNone/>
              <a:defRPr b="1">
                <a:latin typeface="Century Gothic"/>
                <a:cs typeface="Century Gothic"/>
              </a:defRPr>
            </a:lvl4pPr>
            <a:lvl5pPr marL="1828754" indent="0">
              <a:buNone/>
              <a:defRPr b="1"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Schlusswort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3BE0A962-15CA-496B-B7BA-6C30CCDDFF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670502"/>
            <a:ext cx="9144000" cy="44710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>
                <a:solidFill>
                  <a:srgbClr val="004799"/>
                </a:solidFill>
                <a:latin typeface="Century Gothic"/>
                <a:cs typeface="Century Gothic"/>
              </a:defRPr>
            </a:lvl1pPr>
            <a:lvl2pPr marL="457189" indent="0">
              <a:buNone/>
              <a:defRPr b="1">
                <a:latin typeface="Century Gothic"/>
                <a:cs typeface="Century Gothic"/>
              </a:defRPr>
            </a:lvl2pPr>
            <a:lvl3pPr marL="914377" indent="0">
              <a:buNone/>
              <a:defRPr b="1">
                <a:latin typeface="Century Gothic"/>
                <a:cs typeface="Century Gothic"/>
              </a:defRPr>
            </a:lvl3pPr>
            <a:lvl4pPr marL="1371566" indent="0">
              <a:buNone/>
              <a:defRPr b="1">
                <a:latin typeface="Century Gothic"/>
                <a:cs typeface="Century Gothic"/>
              </a:defRPr>
            </a:lvl4pPr>
            <a:lvl5pPr marL="1828754" indent="0">
              <a:buNone/>
              <a:defRPr b="1"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Untertitel (wenn nötig)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1BB79459-0F37-4875-9296-EA37374567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3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/ Überschrift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7"/>
          <p:cNvSpPr>
            <a:spLocks noGrp="1"/>
          </p:cNvSpPr>
          <p:nvPr>
            <p:ph type="pic" sz="quarter" idx="12"/>
          </p:nvPr>
        </p:nvSpPr>
        <p:spPr>
          <a:xfrm>
            <a:off x="872110" y="1666675"/>
            <a:ext cx="4078817" cy="46326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60">
                <a:latin typeface="Century Gothic"/>
                <a:cs typeface="Century Gothic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29056" y="2205146"/>
            <a:ext cx="5883261" cy="4094220"/>
          </a:xfrm>
          <a:prstGeom prst="rect">
            <a:avLst/>
          </a:prstGeom>
        </p:spPr>
        <p:txBody>
          <a:bodyPr vert="horz"/>
          <a:lstStyle>
            <a:lvl1pPr marL="259200" indent="-259200">
              <a:buClr>
                <a:srgbClr val="FF6600"/>
              </a:buClr>
              <a:buFont typeface="Lucida Grande"/>
              <a:buChar char="›"/>
              <a:defRPr sz="3000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Aufzählung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529056" y="1534590"/>
            <a:ext cx="5883261" cy="52831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3000" b="1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Überschrift einzeilig</a:t>
            </a:r>
          </a:p>
        </p:txBody>
      </p:sp>
      <p:pic>
        <p:nvPicPr>
          <p:cNvPr id="2" name="Bild 6">
            <a:extLst>
              <a:ext uri="{FF2B5EF4-FFF2-40B4-BE49-F238E27FC236}">
                <a16:creationId xmlns:a16="http://schemas.microsoft.com/office/drawing/2014/main" id="{1E3F6145-0A40-65B1-326A-299AEBE78C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5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Überschrift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109" y="2205146"/>
            <a:ext cx="10540208" cy="4094220"/>
          </a:xfrm>
          <a:prstGeom prst="rect">
            <a:avLst/>
          </a:prstGeom>
        </p:spPr>
        <p:txBody>
          <a:bodyPr vert="horz"/>
          <a:lstStyle>
            <a:lvl1pPr marL="259200" indent="-259200">
              <a:buClr>
                <a:srgbClr val="FF6600"/>
              </a:buClr>
              <a:buFont typeface="Lucida Grande"/>
              <a:buChar char="›"/>
              <a:defRPr sz="3000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Aufzählung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72109" y="1534590"/>
            <a:ext cx="10540208" cy="52831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3000" b="1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Überschrift einzeilig</a:t>
            </a:r>
          </a:p>
        </p:txBody>
      </p:sp>
      <p:pic>
        <p:nvPicPr>
          <p:cNvPr id="2" name="Bild 6">
            <a:extLst>
              <a:ext uri="{FF2B5EF4-FFF2-40B4-BE49-F238E27FC236}">
                <a16:creationId xmlns:a16="http://schemas.microsoft.com/office/drawing/2014/main" id="{02BC4EDF-AAF0-B541-CCB2-9910B821C2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6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Überschrift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109" y="2205146"/>
            <a:ext cx="10540208" cy="4094220"/>
          </a:xfrm>
          <a:prstGeom prst="rect">
            <a:avLst/>
          </a:prstGeom>
        </p:spPr>
        <p:txBody>
          <a:bodyPr vert="horz"/>
          <a:lstStyle>
            <a:lvl1pPr marL="259200" indent="-259200">
              <a:buClr>
                <a:srgbClr val="FF6600"/>
              </a:buClr>
              <a:buFont typeface="Lucida Grande"/>
              <a:buChar char="›"/>
              <a:defRPr sz="3000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Aufzählung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72109" y="1534590"/>
            <a:ext cx="10540208" cy="52831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3000" b="1">
                <a:latin typeface="Century Gothic"/>
                <a:cs typeface="Century Gothic"/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r>
              <a:rPr lang="de-DE" dirty="0"/>
              <a:t>Überschrift einzeilig</a:t>
            </a:r>
          </a:p>
        </p:txBody>
      </p:sp>
      <p:pic>
        <p:nvPicPr>
          <p:cNvPr id="2" name="Bild 6">
            <a:extLst>
              <a:ext uri="{FF2B5EF4-FFF2-40B4-BE49-F238E27FC236}">
                <a16:creationId xmlns:a16="http://schemas.microsoft.com/office/drawing/2014/main" id="{82273F91-A58C-AB52-84A0-2DA1CAABE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2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C17D1C24-0E96-435F-98DE-747E501F1BFF}"/>
              </a:ext>
            </a:extLst>
          </p:cNvPr>
          <p:cNvSpPr/>
          <p:nvPr userDrawn="1"/>
        </p:nvSpPr>
        <p:spPr>
          <a:xfrm>
            <a:off x="0" y="-1"/>
            <a:ext cx="12192000" cy="1231515"/>
          </a:xfrm>
          <a:prstGeom prst="rect">
            <a:avLst/>
          </a:prstGeom>
          <a:solidFill>
            <a:srgbClr val="004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0BCC7E28-0CDB-4531-991A-33705E0056A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3745"/>
            <a:ext cx="2661435" cy="12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2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6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jpeg"/><Relationship Id="rId7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hurni@bwzlyss.ch" TargetMode="External"/><Relationship Id="rId2" Type="http://schemas.openxmlformats.org/officeDocument/2006/relationships/hyperlink" Target="http://www.bwzlyss.ch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rjungen@bwzlyss.ch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Berufskenntnisse BK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SchreinerIn EFZ, SC2022b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74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sz="2500" dirty="0"/>
              <a:t>Printversion</a:t>
            </a:r>
          </a:p>
          <a:p>
            <a:r>
              <a:rPr lang="de-CH" sz="2500" dirty="0"/>
              <a:t>E Book</a:t>
            </a:r>
          </a:p>
          <a:p>
            <a:r>
              <a:rPr lang="de-CH" sz="2500" dirty="0"/>
              <a:t>Onlineversion bin Linie</a:t>
            </a:r>
          </a:p>
          <a:p>
            <a:endParaRPr lang="de-CH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 vert="horz"/>
          <a:lstStyle/>
          <a:p>
            <a:r>
              <a:rPr lang="de-CH" sz="2500" dirty="0">
                <a:solidFill>
                  <a:srgbClr val="004799"/>
                </a:solidFill>
              </a:rPr>
              <a:t>Lehrmittel</a:t>
            </a:r>
          </a:p>
          <a:p>
            <a:endParaRPr lang="de-CH" dirty="0">
              <a:solidFill>
                <a:schemeClr val="accent6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74" y="2205146"/>
            <a:ext cx="3707477" cy="37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7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AE7210E-2498-4CAD-8795-A2FF1B5AD4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Wiederholungs- und Lernmöglichkeiten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BEDA52-0EB2-4D89-B08B-6075FBC5A1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Bin-</a:t>
            </a:r>
            <a:r>
              <a:rPr lang="de-CH" dirty="0" err="1"/>
              <a:t>Educa</a:t>
            </a:r>
            <a:r>
              <a:rPr lang="de-CH" dirty="0"/>
              <a:t> und bin.ch</a:t>
            </a:r>
          </a:p>
          <a:p>
            <a:r>
              <a:rPr lang="de-CH" dirty="0"/>
              <a:t>Schreiner- und </a:t>
            </a:r>
            <a:r>
              <a:rPr lang="de-CH" dirty="0" err="1"/>
              <a:t>Binapp</a:t>
            </a:r>
            <a:endParaRPr lang="de-CH" dirty="0"/>
          </a:p>
          <a:p>
            <a:r>
              <a:rPr lang="de-CH" dirty="0"/>
              <a:t>Schreinerlehre.com</a:t>
            </a:r>
          </a:p>
          <a:p>
            <a:r>
              <a:rPr lang="de-CH" dirty="0"/>
              <a:t>Vssm.ch</a:t>
            </a:r>
          </a:p>
        </p:txBody>
      </p:sp>
    </p:spTree>
    <p:extLst>
      <p:ext uri="{BB962C8B-B14F-4D97-AF65-F5344CB8AC3E}">
        <p14:creationId xmlns:p14="http://schemas.microsoft.com/office/powerpoint/2010/main" val="378550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sz="2500" dirty="0"/>
              <a:t>Office 365</a:t>
            </a:r>
          </a:p>
          <a:p>
            <a:pPr>
              <a:spcBef>
                <a:spcPts val="3600"/>
              </a:spcBef>
            </a:pPr>
            <a:r>
              <a:rPr lang="en-US" sz="2500" dirty="0" err="1"/>
              <a:t>Vectorworks</a:t>
            </a:r>
            <a:r>
              <a:rPr lang="en-US" sz="2500" dirty="0"/>
              <a:t> CAD </a:t>
            </a:r>
          </a:p>
          <a:p>
            <a:pPr>
              <a:spcBef>
                <a:spcPts val="3600"/>
              </a:spcBef>
            </a:pPr>
            <a:r>
              <a:rPr lang="en-US" sz="2500" dirty="0" err="1"/>
              <a:t>WoodWop</a:t>
            </a:r>
            <a:r>
              <a:rPr lang="en-US" sz="2500" dirty="0"/>
              <a:t> CNC </a:t>
            </a:r>
          </a:p>
          <a:p>
            <a:pPr>
              <a:spcBef>
                <a:spcPts val="3600"/>
              </a:spcBef>
            </a:pPr>
            <a:r>
              <a:rPr lang="en-US" sz="2500" dirty="0"/>
              <a:t>XODO </a:t>
            </a:r>
          </a:p>
          <a:p>
            <a:endParaRPr lang="de-CH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 vert="horz"/>
          <a:lstStyle/>
          <a:p>
            <a:r>
              <a:rPr lang="de-CH" sz="2500" dirty="0">
                <a:solidFill>
                  <a:srgbClr val="004799"/>
                </a:solidFill>
              </a:rPr>
              <a:t>Software</a:t>
            </a:r>
          </a:p>
          <a:p>
            <a:endParaRPr lang="de-CH" dirty="0">
              <a:solidFill>
                <a:schemeClr val="accent6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233" y="2205146"/>
            <a:ext cx="7163990" cy="64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23" y="3917661"/>
            <a:ext cx="648000" cy="6585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2" y="4832050"/>
            <a:ext cx="1331507" cy="648000"/>
          </a:xfrm>
          <a:prstGeom prst="rect">
            <a:avLst/>
          </a:prstGeom>
        </p:spPr>
      </p:pic>
      <p:pic>
        <p:nvPicPr>
          <p:cNvPr id="1026" name="Picture 2" descr="Bildergebnis für vectorworks  logo">
            <a:extLst>
              <a:ext uri="{FF2B5EF4-FFF2-40B4-BE49-F238E27FC236}">
                <a16:creationId xmlns:a16="http://schemas.microsoft.com/office/drawing/2014/main" id="{950EF118-8D93-4507-A4C0-330F2D7A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23" y="3061403"/>
            <a:ext cx="6156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 vert="horz"/>
          <a:lstStyle/>
          <a:p>
            <a:r>
              <a:rPr lang="de-DE" sz="2500" dirty="0">
                <a:solidFill>
                  <a:srgbClr val="004799"/>
                </a:solidFill>
              </a:rPr>
              <a:t>Office 365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3"/>
          <a:stretch/>
        </p:blipFill>
        <p:spPr>
          <a:xfrm>
            <a:off x="2268878" y="1204027"/>
            <a:ext cx="7125140" cy="2462094"/>
          </a:xfrm>
          <a:prstGeom prst="rect">
            <a:avLst/>
          </a:prstGeom>
        </p:spPr>
      </p:pic>
      <p:pic>
        <p:nvPicPr>
          <p:cNvPr id="5" name="Picture 4" descr="http://upload.wikimedia.org/wikipedia/commons/thumb/8/86/Microsoft_Excel_2013_logo.svg/1043px-Microsoft_Excel_2013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40" y="2132883"/>
            <a:ext cx="1128703" cy="110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fr/9/94/Logo_Microsoft_Word_20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80" y="2109301"/>
            <a:ext cx="1197830" cy="119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upload.wikimedia.org/wikipedia/commons/thumb/b/b0/Microsoft_PowerPoint_2013_logo.svg/2000px-Microsoft_PowerPoint_2013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04" y="2147336"/>
            <a:ext cx="1088761" cy="10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08" y="4951415"/>
            <a:ext cx="1182148" cy="83090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82" y="4901911"/>
            <a:ext cx="1309225" cy="92022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69" y="4550224"/>
            <a:ext cx="1832622" cy="145970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48" y="5265449"/>
            <a:ext cx="1255571" cy="88251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986900" y="5763882"/>
            <a:ext cx="1866448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>
              <a:defRPr/>
            </a:pPr>
            <a:r>
              <a:rPr lang="de-CH" sz="1944" dirty="0">
                <a:solidFill>
                  <a:prstClr val="black"/>
                </a:solidFill>
                <a:latin typeface="Century Gothic" panose="020B0502020202020204" pitchFamily="34" charset="0"/>
              </a:rPr>
              <a:t>Lernender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901716" y="6108990"/>
            <a:ext cx="1650941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>
              <a:defRPr/>
            </a:pPr>
            <a:r>
              <a:rPr lang="de-CH" sz="1944" dirty="0">
                <a:solidFill>
                  <a:prstClr val="black"/>
                </a:solidFill>
                <a:latin typeface="Century Gothic" panose="020B0502020202020204" pitchFamily="34" charset="0"/>
              </a:rPr>
              <a:t>Lernender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093846" y="5818392"/>
            <a:ext cx="1582297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>
              <a:defRPr/>
            </a:pPr>
            <a:r>
              <a:rPr lang="de-CH" sz="1944" dirty="0">
                <a:solidFill>
                  <a:prstClr val="black"/>
                </a:solidFill>
                <a:latin typeface="Century Gothic" panose="020B0502020202020204" pitchFamily="34" charset="0"/>
              </a:rPr>
              <a:t>Lernende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686546" y="6017833"/>
            <a:ext cx="1880870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>
              <a:defRPr/>
            </a:pPr>
            <a:r>
              <a:rPr lang="de-CH" sz="1944" dirty="0">
                <a:solidFill>
                  <a:prstClr val="black"/>
                </a:solidFill>
                <a:latin typeface="Century Gothic" panose="020B0502020202020204" pitchFamily="34" charset="0"/>
              </a:rPr>
              <a:t>Lehrperson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2751979" y="3334017"/>
            <a:ext cx="1420302" cy="1244221"/>
          </a:xfrm>
          <a:prstGeom prst="straightConnector1">
            <a:avLst/>
          </a:prstGeom>
          <a:ln w="412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4512637" y="3284019"/>
            <a:ext cx="541322" cy="1756424"/>
          </a:xfrm>
          <a:prstGeom prst="straightConnector1">
            <a:avLst/>
          </a:prstGeom>
          <a:ln w="412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5885971" y="3314387"/>
            <a:ext cx="258299" cy="1414566"/>
          </a:xfrm>
          <a:prstGeom prst="straightConnector1">
            <a:avLst/>
          </a:prstGeom>
          <a:ln w="412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6682607" y="3333683"/>
            <a:ext cx="1839454" cy="1412502"/>
          </a:xfrm>
          <a:prstGeom prst="straightConnector1">
            <a:avLst/>
          </a:prstGeom>
          <a:ln w="412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8" descr="http://upload.wikimedia.org/wikipedia/commons/thumb/b/b0/Microsoft_PowerPoint_2013_logo.svg/2000px-Microsoft_PowerPoint_2013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21" y="4967386"/>
            <a:ext cx="278755" cy="2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upload.wikimedia.org/wikipedia/commons/thumb/8/86/Microsoft_Excel_2013_logo.svg/1043px-Microsoft_Excel_2013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07" y="5258268"/>
            <a:ext cx="288982" cy="28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upload.wikimedia.org/wikipedia/fr/9/94/Logo_Microsoft_Word_201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123" y="4948374"/>
            <a:ext cx="306680" cy="30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upload.wikimedia.org/wikipedia/commons/thumb/b/b0/Microsoft_PowerPoint_2013_logo.svg/2000px-Microsoft_PowerPoint_2013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66" y="5326330"/>
            <a:ext cx="296069" cy="29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upload.wikimedia.org/wikipedia/commons/thumb/8/86/Microsoft_Excel_2013_logo.svg/1043px-Microsoft_Excel_2013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50" y="5589000"/>
            <a:ext cx="306931" cy="30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upload.wikimedia.org/wikipedia/fr/9/94/Logo_Microsoft_Word_201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96" y="5326328"/>
            <a:ext cx="325728" cy="32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://upload.wikimedia.org/wikipedia/commons/thumb/b/b0/Microsoft_PowerPoint_2013_logo.svg/2000px-Microsoft_PowerPoint_2013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762" y="4962286"/>
            <a:ext cx="308720" cy="30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upload.wikimedia.org/wikipedia/commons/thumb/8/86/Microsoft_Excel_2013_logo.svg/1043px-Microsoft_Excel_2013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21" y="5280079"/>
            <a:ext cx="320046" cy="31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upload.wikimedia.org/wikipedia/fr/9/94/Logo_Microsoft_Word_201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230" y="4951416"/>
            <a:ext cx="339648" cy="3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commons/thumb/b/b0/Microsoft_PowerPoint_2013_logo.svg/2000px-Microsoft_PowerPoint_2013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57" y="4635328"/>
            <a:ext cx="338143" cy="33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upload.wikimedia.org/wikipedia/commons/thumb/8/86/Microsoft_Excel_2013_logo.svg/1043px-Microsoft_Excel_2013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2" y="5049819"/>
            <a:ext cx="350549" cy="34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upload.wikimedia.org/wikipedia/fr/9/94/Logo_Microsoft_Word_201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578" y="4706932"/>
            <a:ext cx="372018" cy="37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upload.wikimedia.org/wikipedia/commons/thumb/b/b0/Microsoft_PowerPoint_2013_logo.svg/2000px-Microsoft_PowerPoint_2013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18" y="3728442"/>
            <a:ext cx="418193" cy="4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upload.wikimedia.org/wikipedia/fr/9/94/Logo_Microsoft_Word_201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93" y="3713372"/>
            <a:ext cx="460086" cy="4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://upload.wikimedia.org/wikipedia/commons/thumb/b/b0/Microsoft_PowerPoint_2013_logo.svg/2000px-Microsoft_PowerPoint_2013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44" y="4181415"/>
            <a:ext cx="418193" cy="4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upload.wikimedia.org/wikipedia/fr/9/94/Logo_Microsoft_Word_201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20" y="4166345"/>
            <a:ext cx="460086" cy="4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upload.wikimedia.org/wikipedia/commons/thumb/b/b0/Microsoft_PowerPoint_2013_logo.svg/2000px-Microsoft_PowerPoint_2013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57" y="3891288"/>
            <a:ext cx="418193" cy="4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upload.wikimedia.org/wikipedia/fr/9/94/Logo_Microsoft_Word_201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33" y="3876217"/>
            <a:ext cx="460086" cy="4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://upload.wikimedia.org/wikipedia/commons/thumb/b/b0/Microsoft_PowerPoint_2013_logo.svg/2000px-Microsoft_PowerPoint_2013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57" y="3859395"/>
            <a:ext cx="418193" cy="4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upload.wikimedia.org/wikipedia/fr/9/94/Logo_Microsoft_Word_201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632" y="3844324"/>
            <a:ext cx="460086" cy="4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://upload.wikimedia.org/wikipedia/commons/thumb/8/86/Microsoft_Excel_2013_logo.svg/1043px-Microsoft_Excel_2013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4145282"/>
            <a:ext cx="433535" cy="4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upload.wikimedia.org/wikipedia/commons/thumb/8/86/Microsoft_Excel_2013_logo.svg/1043px-Microsoft_Excel_2013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16" y="4467302"/>
            <a:ext cx="433535" cy="4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://upload.wikimedia.org/wikipedia/commons/thumb/8/86/Microsoft_Excel_2013_logo.svg/1043px-Microsoft_Excel_2013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89" y="4014329"/>
            <a:ext cx="433535" cy="4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upload.wikimedia.org/wikipedia/commons/thumb/8/86/Microsoft_Excel_2013_logo.svg/1043px-Microsoft_Excel_2013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28" y="4177175"/>
            <a:ext cx="433535" cy="4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1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3"/>
          <a:stretch/>
        </p:blipFill>
        <p:spPr>
          <a:xfrm>
            <a:off x="2268878" y="1204027"/>
            <a:ext cx="7125140" cy="2462094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 vert="horz"/>
          <a:lstStyle/>
          <a:p>
            <a:r>
              <a:rPr lang="de-DE" sz="2500" dirty="0">
                <a:solidFill>
                  <a:srgbClr val="004799"/>
                </a:solidFill>
              </a:rPr>
              <a:t>SharePoint (Teams)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50" y="4719968"/>
            <a:ext cx="1773476" cy="124653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04" y="4928958"/>
            <a:ext cx="1773476" cy="124653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79" y="4689289"/>
            <a:ext cx="1773476" cy="124653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06" y="4414042"/>
            <a:ext cx="2029538" cy="1616555"/>
          </a:xfrm>
          <a:prstGeom prst="rect">
            <a:avLst/>
          </a:prstGeom>
        </p:spPr>
      </p:pic>
      <p:pic>
        <p:nvPicPr>
          <p:cNvPr id="11" name="Picture 4" descr="http://www.bilora.de/images/4442_pdf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333" y="4544013"/>
            <a:ext cx="624006" cy="6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feil nach oben 18"/>
          <p:cNvSpPr/>
          <p:nvPr/>
        </p:nvSpPr>
        <p:spPr>
          <a:xfrm rot="18329521">
            <a:off x="7327835" y="2476542"/>
            <a:ext cx="233306" cy="2625841"/>
          </a:xfrm>
          <a:prstGeom prst="upArrow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>
              <a:defRPr/>
            </a:pPr>
            <a:endParaRPr lang="de-CH" sz="1944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5808639" y="3251997"/>
            <a:ext cx="761262" cy="1292015"/>
          </a:xfrm>
          <a:prstGeom prst="straightConnector1">
            <a:avLst/>
          </a:prstGeom>
          <a:ln w="412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4907206" y="3233359"/>
            <a:ext cx="561061" cy="1583911"/>
          </a:xfrm>
          <a:prstGeom prst="straightConnector1">
            <a:avLst/>
          </a:prstGeom>
          <a:ln w="412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3180586" y="3042544"/>
            <a:ext cx="1963447" cy="1584256"/>
          </a:xfrm>
          <a:prstGeom prst="straightConnector1">
            <a:avLst/>
          </a:prstGeom>
          <a:ln w="412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21230" r="73597" b="20973"/>
          <a:stretch/>
        </p:blipFill>
        <p:spPr>
          <a:xfrm>
            <a:off x="5069837" y="2007700"/>
            <a:ext cx="1477606" cy="1244299"/>
          </a:xfrm>
          <a:prstGeom prst="rect">
            <a:avLst/>
          </a:prstGeom>
        </p:spPr>
      </p:pic>
      <p:pic>
        <p:nvPicPr>
          <p:cNvPr id="32" name="Picture 4" descr="http://upload.wikimedia.org/wikipedia/commons/thumb/8/86/Microsoft_Excel_2013_logo.svg/1043px-Microsoft_Excel_2013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44" y="2798150"/>
            <a:ext cx="541487" cy="53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upload.wikimedia.org/wikipedia/fr/9/94/Logo_Microsoft_Word_201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11" y="2142389"/>
            <a:ext cx="574650" cy="5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://upload.wikimedia.org/wikipedia/commons/thumb/b/b0/Microsoft_PowerPoint_2013_logo.svg/2000px-Microsoft_PowerPoint_2013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79" y="2551037"/>
            <a:ext cx="522325" cy="51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feld 34"/>
          <p:cNvSpPr txBox="1"/>
          <p:nvPr/>
        </p:nvSpPr>
        <p:spPr>
          <a:xfrm>
            <a:off x="1818755" y="5926863"/>
            <a:ext cx="1866448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>
              <a:defRPr/>
            </a:pPr>
            <a:r>
              <a:rPr lang="de-CH" sz="1944" dirty="0">
                <a:solidFill>
                  <a:prstClr val="black"/>
                </a:solidFill>
                <a:latin typeface="Century Gothic" panose="020B0502020202020204" pitchFamily="34" charset="0"/>
              </a:rPr>
              <a:t>Lernender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140777" y="6129351"/>
            <a:ext cx="1866448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>
              <a:defRPr/>
            </a:pPr>
            <a:r>
              <a:rPr lang="de-CH" sz="1944" dirty="0">
                <a:solidFill>
                  <a:prstClr val="black"/>
                </a:solidFill>
                <a:latin typeface="Century Gothic" panose="020B0502020202020204" pitchFamily="34" charset="0"/>
              </a:rPr>
              <a:t>Lernender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6304287" y="5847878"/>
            <a:ext cx="1866448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>
              <a:defRPr/>
            </a:pPr>
            <a:r>
              <a:rPr lang="de-CH" sz="1944" dirty="0">
                <a:solidFill>
                  <a:prstClr val="black"/>
                </a:solidFill>
                <a:latin typeface="Century Gothic" panose="020B0502020202020204" pitchFamily="34" charset="0"/>
              </a:rPr>
              <a:t>Lernende</a:t>
            </a:r>
          </a:p>
        </p:txBody>
      </p:sp>
      <p:pic>
        <p:nvPicPr>
          <p:cNvPr id="43" name="Picture 4" descr="http://www.bilora.de/images/4442_pdf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41" y="2272604"/>
            <a:ext cx="696851" cy="6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AAF37183-15DB-47DC-B788-A83D5981A438}"/>
              </a:ext>
            </a:extLst>
          </p:cNvPr>
          <p:cNvSpPr txBox="1"/>
          <p:nvPr/>
        </p:nvSpPr>
        <p:spPr>
          <a:xfrm>
            <a:off x="8581192" y="6075473"/>
            <a:ext cx="1866448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>
              <a:defRPr/>
            </a:pPr>
            <a:r>
              <a:rPr lang="de-CH" sz="1944" dirty="0">
                <a:solidFill>
                  <a:prstClr val="black"/>
                </a:solidFill>
                <a:latin typeface="Century Gothic" panose="020B0502020202020204" pitchFamily="34" charset="0"/>
              </a:rPr>
              <a:t>Lehreperson</a:t>
            </a:r>
          </a:p>
        </p:txBody>
      </p:sp>
    </p:spTree>
    <p:extLst>
      <p:ext uri="{BB962C8B-B14F-4D97-AF65-F5344CB8AC3E}">
        <p14:creationId xmlns:p14="http://schemas.microsoft.com/office/powerpoint/2010/main" val="13376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31625 -0.37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34" y="-18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08875 0.42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7" y="21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rgbClr val="004799"/>
              </a:buClr>
            </a:pPr>
            <a:r>
              <a:rPr lang="de-CH" sz="2500" dirty="0"/>
              <a:t>Individualisierung wird vereinfacht</a:t>
            </a:r>
          </a:p>
          <a:p>
            <a:pPr>
              <a:buClr>
                <a:srgbClr val="004799"/>
              </a:buClr>
            </a:pPr>
            <a:r>
              <a:rPr lang="de-CH" sz="2500" dirty="0"/>
              <a:t>Kollaboratives Arbeiten nicht mehr orts- und zeitgebunden, gemeinsame Produkte</a:t>
            </a:r>
          </a:p>
          <a:p>
            <a:pPr>
              <a:buClr>
                <a:srgbClr val="004799"/>
              </a:buClr>
            </a:pPr>
            <a:r>
              <a:rPr lang="de-CH" sz="2500" dirty="0"/>
              <a:t>Rolle der Lehrperson: Vom Wissensvermittler zum Lerncoach</a:t>
            </a:r>
          </a:p>
          <a:p>
            <a:pPr>
              <a:buClr>
                <a:srgbClr val="004799"/>
              </a:buClr>
            </a:pPr>
            <a:r>
              <a:rPr lang="de-CH" sz="2500" dirty="0"/>
              <a:t>Lernfortschritte jederzeit einsehbar</a:t>
            </a:r>
          </a:p>
          <a:p>
            <a:pPr>
              <a:buClr>
                <a:srgbClr val="004799"/>
              </a:buClr>
            </a:pPr>
            <a:r>
              <a:rPr lang="de-CH" sz="2500" dirty="0"/>
              <a:t>Methodenvielfalt</a:t>
            </a:r>
          </a:p>
          <a:p>
            <a:pPr>
              <a:buClr>
                <a:srgbClr val="004799"/>
              </a:buClr>
            </a:pPr>
            <a:r>
              <a:rPr lang="de-CH" sz="2500" dirty="0"/>
              <a:t>Selbstverantwortung</a:t>
            </a:r>
          </a:p>
          <a:p>
            <a:endParaRPr lang="de-CH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 vert="horz"/>
          <a:lstStyle/>
          <a:p>
            <a:r>
              <a:rPr lang="de-CH" sz="2500" dirty="0">
                <a:solidFill>
                  <a:srgbClr val="004799"/>
                </a:solidFill>
              </a:rPr>
              <a:t>Chancen der Digitalisierung</a:t>
            </a:r>
          </a:p>
          <a:p>
            <a:endParaRPr lang="de-CH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4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rgbClr val="004799"/>
              </a:buClr>
            </a:pPr>
            <a:r>
              <a:rPr lang="de-CH" sz="2500" dirty="0"/>
              <a:t>Papierloser Unterricht wird nicht angestrebt</a:t>
            </a:r>
          </a:p>
          <a:p>
            <a:pPr>
              <a:buClr>
                <a:srgbClr val="004799"/>
              </a:buClr>
            </a:pPr>
            <a:r>
              <a:rPr lang="de-CH" sz="2500" dirty="0"/>
              <a:t>Schulkultur bleibt erhalten</a:t>
            </a:r>
          </a:p>
          <a:p>
            <a:pPr>
              <a:buClr>
                <a:srgbClr val="004799"/>
              </a:buClr>
            </a:pPr>
            <a:r>
              <a:rPr lang="de-CH" sz="2500" dirty="0"/>
              <a:t>Berufsauftrag wird erfüllt</a:t>
            </a:r>
          </a:p>
          <a:p>
            <a:pPr>
              <a:buClr>
                <a:srgbClr val="004799"/>
              </a:buClr>
            </a:pPr>
            <a:r>
              <a:rPr lang="de-CH" sz="2500" dirty="0"/>
              <a:t>Alle Unterlagen können von jedem PC eingesehen werden. Anmeldung mit Passwort.</a:t>
            </a:r>
          </a:p>
          <a:p>
            <a:endParaRPr lang="de-CH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 vert="horz"/>
          <a:lstStyle/>
          <a:p>
            <a:r>
              <a:rPr lang="de-CH" sz="2500" dirty="0">
                <a:solidFill>
                  <a:srgbClr val="004799"/>
                </a:solidFill>
              </a:rPr>
              <a:t>…und zum Schluss Digitalisierung</a:t>
            </a:r>
          </a:p>
          <a:p>
            <a:endParaRPr lang="de-CH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56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78ED160-1B46-478C-9FDE-C36799984A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Erwartungen an die Lernenden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9873F4-0802-4E8E-B2FE-4419F71FD6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Um die Ziele erfüllen zu können, erwarten wir von den Lernenden, dass sie…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pünktlich sind.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Ordnung halten.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Einsatz und Leistung zeigen.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im Unterricht mitmachen.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Teamgeist entwickeln.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die Hausaufgaben erledigen.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den Stoff zu Hause aufarbeiten. </a:t>
            </a:r>
          </a:p>
        </p:txBody>
      </p:sp>
    </p:spTree>
    <p:extLst>
      <p:ext uri="{BB962C8B-B14F-4D97-AF65-F5344CB8AC3E}">
        <p14:creationId xmlns:p14="http://schemas.microsoft.com/office/powerpoint/2010/main" val="1262759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316BF90-D39C-4B47-B774-47F4947D93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2108" y="2205146"/>
            <a:ext cx="10919298" cy="4094220"/>
          </a:xfrm>
        </p:spPr>
        <p:txBody>
          <a:bodyPr/>
          <a:lstStyle/>
          <a:p>
            <a:pPr>
              <a:buClr>
                <a:srgbClr val="004799"/>
              </a:buClr>
            </a:pPr>
            <a:r>
              <a:rPr lang="de-CH" sz="2500" dirty="0"/>
              <a:t>Ende 3. Lehrjahr: Teilprüfung der grundlegenden Berufsarbeit (</a:t>
            </a:r>
            <a:r>
              <a:rPr lang="de-CH" sz="2500" dirty="0" err="1"/>
              <a:t>Fallnote</a:t>
            </a:r>
            <a:r>
              <a:rPr lang="de-CH" sz="2500" dirty="0"/>
              <a:t> 20%)</a:t>
            </a:r>
          </a:p>
          <a:p>
            <a:pPr>
              <a:buClr>
                <a:srgbClr val="004799"/>
              </a:buClr>
            </a:pPr>
            <a:r>
              <a:rPr lang="de-CH" sz="2500" dirty="0"/>
              <a:t>Im 8. Semester: Abschlussarbeit (individuelle Produktivarbeiten/IPA) (</a:t>
            </a:r>
            <a:r>
              <a:rPr lang="de-CH" sz="2500" dirty="0" err="1"/>
              <a:t>Fallnote</a:t>
            </a:r>
            <a:r>
              <a:rPr lang="de-CH" sz="2500" dirty="0"/>
              <a:t> 20%)</a:t>
            </a:r>
          </a:p>
          <a:p>
            <a:pPr>
              <a:buClr>
                <a:srgbClr val="004799"/>
              </a:buClr>
            </a:pPr>
            <a:r>
              <a:rPr lang="de-CH" sz="2500" dirty="0"/>
              <a:t>Ende 4. Lehrjahr: Schulische Prüfungen </a:t>
            </a:r>
            <a:br>
              <a:rPr lang="de-CH" sz="2500" dirty="0"/>
            </a:br>
            <a:r>
              <a:rPr lang="de-CH" sz="2500" dirty="0"/>
              <a:t>(20%)</a:t>
            </a:r>
          </a:p>
          <a:p>
            <a:pPr>
              <a:buClr>
                <a:srgbClr val="004799"/>
              </a:buClr>
            </a:pPr>
            <a:r>
              <a:rPr lang="de-CH" sz="2500" dirty="0"/>
              <a:t>Erfahrungsnote der Berufsfachschule und der überbetriebliche Kurse</a:t>
            </a:r>
            <a:br>
              <a:rPr lang="de-CH" sz="2500" dirty="0"/>
            </a:br>
            <a:r>
              <a:rPr lang="de-CH" sz="2500" dirty="0"/>
              <a:t>(je 10% = 20%)</a:t>
            </a:r>
          </a:p>
          <a:p>
            <a:pPr>
              <a:buClr>
                <a:srgbClr val="004799"/>
              </a:buClr>
            </a:pPr>
            <a:r>
              <a:rPr lang="de-CH" sz="2500" dirty="0"/>
              <a:t>Allgemeinbildung</a:t>
            </a:r>
            <a:br>
              <a:rPr lang="de-CH" sz="2500" dirty="0"/>
            </a:br>
            <a:r>
              <a:rPr lang="de-CH" sz="2500" dirty="0"/>
              <a:t>(20%)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056A70-C11B-4DB7-80F9-FE4F05F51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>
                <a:solidFill>
                  <a:srgbClr val="004799"/>
                </a:solidFill>
              </a:rPr>
              <a:t>Schwerpunkte beim Qualifikationsverfahren</a:t>
            </a:r>
          </a:p>
        </p:txBody>
      </p:sp>
    </p:spTree>
    <p:extLst>
      <p:ext uri="{BB962C8B-B14F-4D97-AF65-F5344CB8AC3E}">
        <p14:creationId xmlns:p14="http://schemas.microsoft.com/office/powerpoint/2010/main" val="3485084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500" dirty="0"/>
              <a:t>Über den Stand der Leistungen orientieren wir durch</a:t>
            </a:r>
          </a:p>
          <a:p>
            <a:pPr>
              <a:buClr>
                <a:srgbClr val="004799"/>
              </a:buClr>
            </a:pPr>
            <a:r>
              <a:rPr lang="de-CH" sz="2500" dirty="0"/>
              <a:t>Zeugnisabgabe</a:t>
            </a:r>
          </a:p>
          <a:p>
            <a:pPr>
              <a:buClr>
                <a:srgbClr val="004799"/>
              </a:buClr>
            </a:pPr>
            <a:r>
              <a:rPr lang="de-CH" sz="2500" dirty="0"/>
              <a:t>Teilweise telefonischem Kontakt oder Email</a:t>
            </a:r>
          </a:p>
          <a:p>
            <a:pPr>
              <a:buClr>
                <a:srgbClr val="004799"/>
              </a:buClr>
            </a:pPr>
            <a:r>
              <a:rPr lang="de-CH" sz="2500" dirty="0"/>
              <a:t>schriftliche Zwischenberichte</a:t>
            </a:r>
          </a:p>
          <a:p>
            <a:pPr>
              <a:buClr>
                <a:srgbClr val="004799"/>
              </a:buClr>
            </a:pPr>
            <a:r>
              <a:rPr lang="de-CH" sz="2500" dirty="0"/>
              <a:t>Einzelgespräche mit Eltern und Ausbildner</a:t>
            </a:r>
          </a:p>
          <a:p>
            <a:endParaRPr lang="de-CH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 vert="horz"/>
          <a:lstStyle/>
          <a:p>
            <a:r>
              <a:rPr lang="de-CH" sz="2500" dirty="0">
                <a:solidFill>
                  <a:srgbClr val="004799"/>
                </a:solidFill>
              </a:rPr>
              <a:t>Informationen an Eltern und Ausbildner</a:t>
            </a:r>
          </a:p>
          <a:p>
            <a:endParaRPr lang="de-CH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720"/>
              </a:spcBef>
            </a:pPr>
            <a:r>
              <a:rPr lang="de-CH" sz="2500" b="1" dirty="0"/>
              <a:t>Möbel / Innenausbau:</a:t>
            </a:r>
            <a:r>
              <a:rPr lang="de-CH" sz="2500" dirty="0"/>
              <a:t> Stellen Einzelmöbel und Schränke, Innentüren, Tische, Küchen und allgemeine Innenausbauarbeiten her und montieren sie. Sie befassen sich ausserdem mit Furnier- und Beschichtungsarbeiten sowie mit der Oberflächenbehandlung.</a:t>
            </a:r>
          </a:p>
          <a:p>
            <a:r>
              <a:rPr lang="de-CH" sz="2500" b="1" dirty="0"/>
              <a:t>Bau / Fenster: </a:t>
            </a:r>
            <a:r>
              <a:rPr lang="de-CH" sz="2500" dirty="0"/>
              <a:t>Stellen Aussentüren, Fenster, Fensterläden, Schränke und Korpusse, sowie Wand- und Deckenverkleidungen her. Auf der Baustelle montieren sie diese Bauteile. </a:t>
            </a:r>
          </a:p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 vert="horz"/>
          <a:lstStyle/>
          <a:p>
            <a:r>
              <a:rPr lang="de-CH" sz="2500" dirty="0" err="1">
                <a:solidFill>
                  <a:srgbClr val="004799"/>
                </a:solidFill>
              </a:rPr>
              <a:t>SchreinerIn</a:t>
            </a:r>
            <a:r>
              <a:rPr lang="de-CH" sz="2500" dirty="0">
                <a:solidFill>
                  <a:srgbClr val="004799"/>
                </a:solidFill>
              </a:rPr>
              <a:t> EFZ</a:t>
            </a:r>
          </a:p>
        </p:txBody>
      </p:sp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872109" y="5522115"/>
            <a:ext cx="10540208" cy="477054"/>
          </a:xfrm>
          <a:prstGeom prst="rect">
            <a:avLst/>
          </a:prstGeom>
          <a:solidFill>
            <a:srgbClr val="004799"/>
          </a:solidFill>
          <a:ln>
            <a:solidFill>
              <a:srgbClr val="004799"/>
            </a:solidFill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548640">
              <a:spcBef>
                <a:spcPct val="50000"/>
              </a:spcBef>
              <a:buNone/>
              <a:defRPr/>
            </a:pPr>
            <a:r>
              <a:rPr lang="de-CH" altLang="de-DE" sz="2500" b="1" dirty="0">
                <a:solidFill>
                  <a:prstClr val="white"/>
                </a:solidFill>
                <a:latin typeface="Century Gothic" panose="020B0502020202020204" pitchFamily="34" charset="0"/>
              </a:rPr>
              <a:t>Beide Fachrichtungen besuchen gemeinsam den Fachunterricht </a:t>
            </a:r>
          </a:p>
        </p:txBody>
      </p:sp>
    </p:spTree>
    <p:extLst>
      <p:ext uri="{BB962C8B-B14F-4D97-AF65-F5344CB8AC3E}">
        <p14:creationId xmlns:p14="http://schemas.microsoft.com/office/powerpoint/2010/main" val="41839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rgbClr val="004799"/>
              </a:buClr>
            </a:pPr>
            <a:r>
              <a:rPr lang="de-CH" sz="2500" dirty="0"/>
              <a:t>Homepage BWZ Lyss 		</a:t>
            </a:r>
            <a:r>
              <a:rPr lang="de-CH" sz="2500" dirty="0">
                <a:hlinkClick r:id="rId2"/>
              </a:rPr>
              <a:t>www.bwzlyss.ch</a:t>
            </a:r>
            <a:r>
              <a:rPr lang="de-CH" sz="2500" dirty="0"/>
              <a:t> </a:t>
            </a:r>
          </a:p>
          <a:p>
            <a:pPr>
              <a:buClr>
                <a:srgbClr val="004799"/>
              </a:buClr>
            </a:pPr>
            <a:r>
              <a:rPr lang="de-CH" sz="2500" dirty="0"/>
              <a:t>E-Mail Lehrperson		</a:t>
            </a:r>
            <a:r>
              <a:rPr lang="de-CH" sz="2500" dirty="0">
                <a:hlinkClick r:id="rId3"/>
              </a:rPr>
              <a:t>mhurni@bwzlyss.ch</a:t>
            </a:r>
            <a:r>
              <a:rPr lang="de-CH" sz="2500" dirty="0"/>
              <a:t> </a:t>
            </a:r>
          </a:p>
          <a:p>
            <a:pPr>
              <a:buClr>
                <a:srgbClr val="004799"/>
              </a:buClr>
            </a:pPr>
            <a:r>
              <a:rPr lang="de-CH" sz="2500" dirty="0"/>
              <a:t>E-Mail Fachgruppenleitung	</a:t>
            </a:r>
            <a:r>
              <a:rPr lang="de-CH" sz="2500" dirty="0" err="1">
                <a:hlinkClick r:id="rId4"/>
              </a:rPr>
              <a:t>rjungen@</a:t>
            </a:r>
            <a:r>
              <a:rPr lang="de-CH" sz="2500" err="1">
                <a:hlinkClick r:id="rId4"/>
              </a:rPr>
              <a:t>bwzlyss</a:t>
            </a:r>
            <a:r>
              <a:rPr lang="de-CH" sz="2500">
                <a:hlinkClick r:id="rId4"/>
              </a:rPr>
              <a:t>.ch</a:t>
            </a:r>
            <a:r>
              <a:rPr lang="de-CH" sz="2500"/>
              <a:t> </a:t>
            </a:r>
            <a:endParaRPr lang="de-CH" sz="2500" dirty="0"/>
          </a:p>
          <a:p>
            <a:pPr>
              <a:buClr>
                <a:srgbClr val="004799"/>
              </a:buClr>
            </a:pPr>
            <a:r>
              <a:rPr lang="de-CH" sz="2500" dirty="0"/>
              <a:t>Telefonisch via Sekretariat	032 387 89 89</a:t>
            </a:r>
          </a:p>
          <a:p>
            <a:pPr>
              <a:buClr>
                <a:srgbClr val="004799"/>
              </a:buClr>
            </a:pPr>
            <a:endParaRPr lang="de-CH" sz="2500" dirty="0"/>
          </a:p>
          <a:p>
            <a:endParaRPr lang="de-CH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sz="2500" dirty="0">
                <a:solidFill>
                  <a:srgbClr val="004799"/>
                </a:solidFill>
              </a:rPr>
              <a:t>Informationen für Eltern und Ausbildner</a:t>
            </a:r>
            <a:endParaRPr lang="de-CH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58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body" sz="quarter" idx="10"/>
          </p:nvPr>
        </p:nvSpPr>
        <p:spPr>
          <a:xfrm>
            <a:off x="4838071" y="3013531"/>
            <a:ext cx="5781235" cy="463296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de-DE" dirty="0">
              <a:solidFill>
                <a:srgbClr val="0000FF"/>
              </a:solidFill>
              <a:latin typeface="Arial Rounded MT Bold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de-DE" dirty="0">
                <a:solidFill>
                  <a:srgbClr val="0000FF"/>
                </a:solidFill>
                <a:latin typeface="Arial Rounded MT Bold" pitchFamily="34" charset="0"/>
              </a:rPr>
              <a:t>	</a:t>
            </a:r>
            <a:r>
              <a:rPr lang="de-DE" sz="2880" dirty="0">
                <a:latin typeface="Century Gothic" pitchFamily="34" charset="0"/>
              </a:rPr>
              <a:t>Voraussetzungen schaffen, damit junge Leute den </a:t>
            </a:r>
            <a:r>
              <a:rPr lang="de-DE" sz="2880" b="1" dirty="0">
                <a:latin typeface="Century Gothic" pitchFamily="34" charset="0"/>
              </a:rPr>
              <a:t>Übertritt in die Erwachsenen-welt </a:t>
            </a:r>
            <a:r>
              <a:rPr lang="de-DE" sz="2880" dirty="0">
                <a:latin typeface="Century Gothic" pitchFamily="34" charset="0"/>
              </a:rPr>
              <a:t>schaffen.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838071" y="1527989"/>
            <a:ext cx="8229600" cy="1398270"/>
          </a:xfrm>
          <a:prstGeom prst="rect">
            <a:avLst/>
          </a:prstGeom>
        </p:spPr>
        <p:txBody>
          <a:bodyPr/>
          <a:lstStyle/>
          <a:p>
            <a:r>
              <a:rPr lang="de-CH" sz="4800" b="1" dirty="0">
                <a:solidFill>
                  <a:srgbClr val="004799"/>
                </a:solidFill>
                <a:latin typeface="Century Gothic" charset="0"/>
                <a:ea typeface="Century Gothic" charset="0"/>
                <a:cs typeface="Century Gothic" charset="0"/>
              </a:rPr>
              <a:t>Allgemeinbildung</a:t>
            </a:r>
            <a:br>
              <a:rPr lang="de-CH" sz="4800" b="1" dirty="0">
                <a:solidFill>
                  <a:srgbClr val="004799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de-CH" sz="4800" b="1" dirty="0">
                <a:solidFill>
                  <a:srgbClr val="004799"/>
                </a:solidFill>
                <a:latin typeface="Century Gothic" charset="0"/>
                <a:ea typeface="Century Gothic" charset="0"/>
                <a:cs typeface="Century Gothic" charset="0"/>
              </a:rPr>
              <a:t>(ABU)</a:t>
            </a:r>
          </a:p>
        </p:txBody>
      </p:sp>
      <p:pic>
        <p:nvPicPr>
          <p:cNvPr id="5" name="Picture 7" descr="MPj039881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0764" y="1828258"/>
            <a:ext cx="3781300" cy="441121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51F14A-768A-469D-A6DB-81E5151E5C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sz="2800" dirty="0"/>
              <a:t>Lehrpläne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52E280-4A16-4BB3-9770-143E125547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idx="4294967295"/>
          </p:nvPr>
        </p:nvGraphicFramePr>
        <p:xfrm>
          <a:off x="1459825" y="2176602"/>
          <a:ext cx="9285287" cy="405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4645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B8F2AB-BCEA-4324-959D-1EBF332743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sz="2800" dirty="0"/>
              <a:t>Teilbereiche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2A1FAF-E183-4AB5-A231-A080F0A3B9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</p:nvPr>
        </p:nvGraphicFramePr>
        <p:xfrm>
          <a:off x="1461413" y="2384425"/>
          <a:ext cx="9282112" cy="414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489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CH" sz="3200" dirty="0"/>
              <a:t>Themen</a:t>
            </a:r>
            <a:endParaRPr lang="de-CH" sz="3360" dirty="0"/>
          </a:p>
        </p:txBody>
      </p:sp>
      <p:sp>
        <p:nvSpPr>
          <p:cNvPr id="4" name="Inhaltsplatzhalter 3"/>
          <p:cNvSpPr>
            <a:spLocks noGrp="1"/>
          </p:cNvSpPr>
          <p:nvPr>
            <p:ph type="body" sz="quarter" idx="15"/>
          </p:nvPr>
        </p:nvSpPr>
        <p:spPr>
          <a:xfrm>
            <a:off x="647938" y="2131110"/>
            <a:ext cx="10909062" cy="4193566"/>
          </a:xfrm>
        </p:spPr>
        <p:txBody>
          <a:bodyPr/>
          <a:lstStyle/>
          <a:p>
            <a:r>
              <a:rPr lang="de-CH" sz="2400" dirty="0"/>
              <a:t>Wohnen und Zusammenleben</a:t>
            </a:r>
          </a:p>
          <a:p>
            <a:r>
              <a:rPr lang="de-CH" sz="2400" dirty="0"/>
              <a:t>Schweiz in Europa und der Welt</a:t>
            </a:r>
          </a:p>
          <a:p>
            <a:r>
              <a:rPr lang="de-CH" sz="2400" dirty="0"/>
              <a:t>Arbeit und Zukunft </a:t>
            </a:r>
          </a:p>
          <a:p>
            <a:r>
              <a:rPr lang="de-CH" sz="2400" dirty="0"/>
              <a:t>Globale Herausforderungen</a:t>
            </a:r>
          </a:p>
          <a:p>
            <a:r>
              <a:rPr lang="de-CH" sz="2400" dirty="0"/>
              <a:t>(Kunst und Kultur)</a:t>
            </a:r>
          </a:p>
          <a:p>
            <a:r>
              <a:rPr lang="de-CH" sz="2400" dirty="0"/>
              <a:t>Berufliche Grundbildung</a:t>
            </a:r>
          </a:p>
          <a:p>
            <a:r>
              <a:rPr lang="de-CH" sz="2400" dirty="0"/>
              <a:t>Geld und Kauf</a:t>
            </a:r>
          </a:p>
          <a:p>
            <a:r>
              <a:rPr lang="de-CH" sz="2400" dirty="0"/>
              <a:t>Risiko und Sicherheit</a:t>
            </a:r>
          </a:p>
          <a:p>
            <a:r>
              <a:rPr lang="de-CH" sz="2400" dirty="0"/>
              <a:t>Demokratie und Mitgestaltung</a:t>
            </a:r>
          </a:p>
          <a:p>
            <a:r>
              <a:rPr lang="de-CH" sz="2400" dirty="0"/>
              <a:t>Markt und Konsum</a:t>
            </a:r>
          </a:p>
          <a:p>
            <a:pPr marL="259200" indent="-259200">
              <a:buClr>
                <a:srgbClr val="FF6600"/>
              </a:buClr>
              <a:buFont typeface="Lucida Grande"/>
              <a:buChar char="›"/>
            </a:pPr>
            <a:endParaRPr lang="de-CH" sz="2400" dirty="0">
              <a:latin typeface="Century Gothic" panose="020B0502020202020204" pitchFamily="34" charset="0"/>
            </a:endParaRPr>
          </a:p>
          <a:p>
            <a:endParaRPr lang="de-CH" sz="28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958378" y="1842770"/>
            <a:ext cx="4777702" cy="4632960"/>
          </a:xfrm>
          <a:prstGeom prst="rect">
            <a:avLst/>
          </a:prstGeom>
        </p:spPr>
        <p:txBody>
          <a:bodyPr vert="horz">
            <a:noAutofit/>
          </a:bodyPr>
          <a:lstStyle>
            <a:lvl1pPr marL="216000" indent="-2160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Lucida Grande"/>
              <a:buChar char="›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3360" dirty="0"/>
          </a:p>
        </p:txBody>
      </p:sp>
    </p:spTree>
    <p:extLst>
      <p:ext uri="{BB962C8B-B14F-4D97-AF65-F5344CB8AC3E}">
        <p14:creationId xmlns:p14="http://schemas.microsoft.com/office/powerpoint/2010/main" val="705222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FF1B6D-F447-49FC-9FC3-65FF2B4E19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sz="2800" dirty="0"/>
              <a:t>Zeugnis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ACBD7D-A07A-42F6-A662-37C8400054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4294967295"/>
          </p:nvPr>
        </p:nvGraphicFramePr>
        <p:xfrm>
          <a:off x="1158081" y="2440127"/>
          <a:ext cx="9875837" cy="352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69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F9F720-E61E-41A0-9990-7ADDDFE131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sz="2800" dirty="0"/>
              <a:t>Qualifikationsverfahren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F48BD6-2185-40BF-9579-7B2EB1A9F9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4294967295"/>
          </p:nvPr>
        </p:nvGraphicFramePr>
        <p:xfrm>
          <a:off x="1393145" y="2571636"/>
          <a:ext cx="9418647" cy="326440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{3C2FFA5D-87B4-456A-9821-1D502468CF0F}</a:tableStyleId>
              </a:tblPr>
              <a:tblGrid>
                <a:gridCol w="3139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de-CH" sz="2400" dirty="0">
                          <a:latin typeface="Century Gothic" panose="020B0502020202020204" pitchFamily="34" charset="0"/>
                        </a:rPr>
                        <a:t>Erfahrungsnote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dirty="0">
                          <a:latin typeface="Century Gothic" panose="020B0502020202020204" pitchFamily="34" charset="0"/>
                        </a:rPr>
                        <a:t>Vertiefungsarbeit (VA)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dirty="0">
                          <a:latin typeface="Century Gothic" panose="020B0502020202020204" pitchFamily="34" charset="0"/>
                        </a:rPr>
                        <a:t>Schlussprüfung</a:t>
                      </a:r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de-CH" sz="1800" b="1" dirty="0"/>
                    </a:p>
                    <a:p>
                      <a:pPr algn="ctr"/>
                      <a:r>
                        <a:rPr lang="de-CH" sz="1800" b="1" dirty="0">
                          <a:latin typeface="Century Gothic" panose="020B0502020202020204" pitchFamily="34" charset="0"/>
                        </a:rPr>
                        <a:t>Zeugnisnoten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de-CH" sz="1800" b="1" baseline="0" dirty="0"/>
                    </a:p>
                    <a:p>
                      <a:pPr algn="ctr"/>
                      <a:r>
                        <a:rPr lang="de-CH" sz="1800" b="1" baseline="0" dirty="0">
                          <a:latin typeface="Century Gothic" panose="020B0502020202020204" pitchFamily="34" charset="0"/>
                        </a:rPr>
                        <a:t>In Gruppen</a:t>
                      </a:r>
                      <a:endParaRPr lang="de-CH" sz="1800" b="1" dirty="0">
                        <a:latin typeface="Century Gothic" panose="020B0502020202020204" pitchFamily="34" charset="0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de-CH" sz="1800" b="1" dirty="0"/>
                    </a:p>
                    <a:p>
                      <a:pPr algn="ctr"/>
                      <a:r>
                        <a:rPr lang="de-CH" sz="1800" b="1" dirty="0">
                          <a:latin typeface="Century Gothic" panose="020B0502020202020204" pitchFamily="34" charset="0"/>
                        </a:rPr>
                        <a:t>schriftlich</a:t>
                      </a:r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28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de-CH" sz="1800" b="0" dirty="0">
                          <a:latin typeface="Century Gothic" panose="020B0502020202020204" pitchFamily="34" charset="0"/>
                        </a:rPr>
                        <a:t>Gesellschaft </a:t>
                      </a:r>
                    </a:p>
                    <a:p>
                      <a:pPr marL="285750" indent="-285750" algn="l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de-CH" sz="1800" b="0" dirty="0">
                          <a:latin typeface="Century Gothic" panose="020B0502020202020204" pitchFamily="34" charset="0"/>
                        </a:rPr>
                        <a:t>Sprache</a:t>
                      </a:r>
                      <a:r>
                        <a:rPr lang="de-CH" sz="1800" b="0" baseline="0" dirty="0">
                          <a:latin typeface="Century Gothic" panose="020B0502020202020204" pitchFamily="34" charset="0"/>
                        </a:rPr>
                        <a:t> und Kommunikation</a:t>
                      </a:r>
                      <a:endParaRPr lang="de-CH" sz="1800" b="0" dirty="0">
                        <a:latin typeface="Century Gothic" panose="020B0502020202020204" pitchFamily="34" charset="0"/>
                      </a:endParaRPr>
                    </a:p>
                  </a:txBody>
                  <a:tcPr marL="109728" marR="109728">
                    <a:gradFill flip="none" rotWithShape="1">
                      <a:gsLst>
                        <a:gs pos="0">
                          <a:srgbClr val="F8F8F8">
                            <a:shade val="30000"/>
                            <a:satMod val="115000"/>
                          </a:srgbClr>
                        </a:gs>
                        <a:gs pos="50000">
                          <a:srgbClr val="F8F8F8">
                            <a:shade val="67500"/>
                            <a:satMod val="115000"/>
                          </a:srgbClr>
                        </a:gs>
                        <a:gs pos="100000">
                          <a:srgbClr val="F8F8F8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de-CH" sz="1800" b="0" dirty="0">
                          <a:latin typeface="Century Gothic" panose="020B0502020202020204" pitchFamily="34" charset="0"/>
                        </a:rPr>
                        <a:t>Dokumentation</a:t>
                      </a:r>
                    </a:p>
                    <a:p>
                      <a:pPr marL="285750" indent="-285750" algn="l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de-CH" sz="1800" b="0" dirty="0">
                          <a:latin typeface="Century Gothic" panose="020B0502020202020204" pitchFamily="34" charset="0"/>
                        </a:rPr>
                        <a:t>Präsentation</a:t>
                      </a:r>
                    </a:p>
                    <a:p>
                      <a:pPr marL="285750" indent="-285750" algn="l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de-CH" sz="1800" b="0" dirty="0">
                          <a:latin typeface="Century Gothic" panose="020B0502020202020204" pitchFamily="34" charset="0"/>
                        </a:rPr>
                        <a:t>Prüfungsgespräch</a:t>
                      </a:r>
                    </a:p>
                  </a:txBody>
                  <a:tcPr marL="109728" marR="109728">
                    <a:gradFill flip="none" rotWithShape="1">
                      <a:gsLst>
                        <a:gs pos="0">
                          <a:srgbClr val="F8F8F8">
                            <a:shade val="30000"/>
                            <a:satMod val="115000"/>
                          </a:srgbClr>
                        </a:gs>
                        <a:gs pos="50000">
                          <a:srgbClr val="F8F8F8">
                            <a:shade val="67500"/>
                            <a:satMod val="115000"/>
                          </a:srgbClr>
                        </a:gs>
                        <a:gs pos="100000">
                          <a:srgbClr val="F8F8F8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de-CH" sz="1800" b="0" dirty="0">
                          <a:latin typeface="Century Gothic" panose="020B0502020202020204" pitchFamily="34" charset="0"/>
                        </a:rPr>
                        <a:t>Gesellschaft</a:t>
                      </a:r>
                    </a:p>
                    <a:p>
                      <a:pPr marL="285750" indent="-285750" algn="l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de-CH" sz="1800" b="0" dirty="0">
                          <a:latin typeface="Century Gothic" panose="020B0502020202020204" pitchFamily="34" charset="0"/>
                        </a:rPr>
                        <a:t>Sprache</a:t>
                      </a:r>
                      <a:r>
                        <a:rPr lang="de-CH" sz="1800" b="0" baseline="0" dirty="0">
                          <a:latin typeface="Century Gothic" panose="020B0502020202020204" pitchFamily="34" charset="0"/>
                        </a:rPr>
                        <a:t> und Kommunikation</a:t>
                      </a:r>
                      <a:endParaRPr lang="de-CH" sz="1800" b="0" dirty="0">
                        <a:latin typeface="Century Gothic" panose="020B0502020202020204" pitchFamily="34" charset="0"/>
                      </a:endParaRPr>
                    </a:p>
                  </a:txBody>
                  <a:tcPr marL="109728" marR="109728">
                    <a:gradFill flip="none" rotWithShape="1">
                      <a:gsLst>
                        <a:gs pos="0">
                          <a:srgbClr val="F8F8F8">
                            <a:shade val="30000"/>
                            <a:satMod val="115000"/>
                          </a:srgbClr>
                        </a:gs>
                        <a:gs pos="50000">
                          <a:srgbClr val="F8F8F8">
                            <a:shade val="67500"/>
                            <a:satMod val="115000"/>
                          </a:srgbClr>
                        </a:gs>
                        <a:gs pos="100000">
                          <a:srgbClr val="F8F8F8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de-CH" sz="1800" b="1" dirty="0"/>
                    </a:p>
                    <a:p>
                      <a:pPr algn="ctr"/>
                      <a:r>
                        <a:rPr lang="de-CH" sz="1800" b="1" dirty="0">
                          <a:latin typeface="Century Gothic" panose="020B0502020202020204" pitchFamily="34" charset="0"/>
                        </a:rPr>
                        <a:t>1/3 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de-CH" sz="1800" b="1" dirty="0"/>
                    </a:p>
                    <a:p>
                      <a:pPr algn="ctr"/>
                      <a:r>
                        <a:rPr lang="de-CH" sz="1800" b="1" dirty="0">
                          <a:latin typeface="Century Gothic" panose="020B0502020202020204" pitchFamily="34" charset="0"/>
                        </a:rPr>
                        <a:t>1/3 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de-CH" sz="1800" b="1" dirty="0"/>
                    </a:p>
                    <a:p>
                      <a:pPr algn="ctr"/>
                      <a:r>
                        <a:rPr lang="de-CH" sz="1800" b="1" dirty="0">
                          <a:latin typeface="Century Gothic" panose="020B0502020202020204" pitchFamily="34" charset="0"/>
                        </a:rPr>
                        <a:t>1/3</a:t>
                      </a:r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32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6B5382-4ADB-4827-921E-6710253D9E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SchreinerInnen aller Fachrichtungen sind in der Lage…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87294F-C374-4AE9-AF7D-174902666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937" y="2107057"/>
            <a:ext cx="11352473" cy="4193566"/>
          </a:xfrm>
        </p:spPr>
        <p:txBody>
          <a:bodyPr/>
          <a:lstStyle/>
          <a:p>
            <a:r>
              <a:rPr lang="de-CH" dirty="0"/>
              <a:t>…einfache Werkzeichnungen zu zeichnen (CAD/Skizzen).</a:t>
            </a:r>
          </a:p>
          <a:p>
            <a:pPr>
              <a:tabLst>
                <a:tab pos="539750" algn="l"/>
              </a:tabLst>
            </a:pPr>
            <a:r>
              <a:rPr lang="de-CH" dirty="0"/>
              <a:t>…Massivholz, Holzwerkstoffe, Kunststoffe, Glas, Metall und andere 	Werkstoffe fachlich zu verarbeiten.</a:t>
            </a:r>
          </a:p>
          <a:p>
            <a:r>
              <a:rPr lang="de-CH" dirty="0"/>
              <a:t>…Werkstücke nach Plänen herzustellen. </a:t>
            </a:r>
          </a:p>
          <a:p>
            <a:pPr defTabSz="539750"/>
            <a:r>
              <a:rPr lang="de-CH" dirty="0"/>
              <a:t>…an grossen stationären Maschinen und computergesteuerten CNC-	Bearbeitungszentren zu schneiden, hobeln, bohren, fräsen und 	schleifen. </a:t>
            </a:r>
          </a:p>
          <a:p>
            <a:r>
              <a:rPr lang="de-CH" dirty="0"/>
              <a:t>…Arbeitssicherheitsmassnahmen und Schutzvorrichtungen einzusetzen. </a:t>
            </a:r>
          </a:p>
          <a:p>
            <a:r>
              <a:rPr lang="de-CH" dirty="0"/>
              <a:t>…ökologische Aspekte zu berücksichtigen. </a:t>
            </a:r>
          </a:p>
        </p:txBody>
      </p:sp>
    </p:spTree>
    <p:extLst>
      <p:ext uri="{BB962C8B-B14F-4D97-AF65-F5344CB8AC3E}">
        <p14:creationId xmlns:p14="http://schemas.microsoft.com/office/powerpoint/2010/main" val="159805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E2EF9CD-3033-44AA-AA2B-CAA1D8FDE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Bedeutung des Berufes für die Gesellschaft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A40B9E-AF5A-470D-85E2-3937989468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Mit ihrer Kreativität und ihrer exakten Arbeitsweise verschönern SchreinerInnen EFZ mit ihren Produkten die Lebensräume der Menschen. </a:t>
            </a:r>
          </a:p>
        </p:txBody>
      </p:sp>
    </p:spTree>
    <p:extLst>
      <p:ext uri="{BB962C8B-B14F-4D97-AF65-F5344CB8AC3E}">
        <p14:creationId xmlns:p14="http://schemas.microsoft.com/office/powerpoint/2010/main" val="221499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 vert="horz"/>
          <a:lstStyle/>
          <a:p>
            <a:r>
              <a:rPr lang="de-DE" sz="2500" dirty="0">
                <a:solidFill>
                  <a:srgbClr val="004799"/>
                </a:solidFill>
              </a:rPr>
              <a:t>Lektionen in der Berufsfachschule</a:t>
            </a:r>
          </a:p>
          <a:p>
            <a:endParaRPr lang="de-DE" dirty="0">
              <a:solidFill>
                <a:schemeClr val="accent6"/>
              </a:solidFill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151AE5ED-A2E1-4939-BA87-E524CF8C8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094461"/>
              </p:ext>
            </p:extLst>
          </p:nvPr>
        </p:nvGraphicFramePr>
        <p:xfrm>
          <a:off x="972318" y="1914861"/>
          <a:ext cx="10439999" cy="4741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162">
                  <a:extLst>
                    <a:ext uri="{9D8B030D-6E8A-4147-A177-3AD203B41FA5}">
                      <a16:colId xmlns:a16="http://schemas.microsoft.com/office/drawing/2014/main" val="2126044120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948980434"/>
                    </a:ext>
                  </a:extLst>
                </a:gridCol>
                <a:gridCol w="1619795">
                  <a:extLst>
                    <a:ext uri="{9D8B030D-6E8A-4147-A177-3AD203B41FA5}">
                      <a16:colId xmlns:a16="http://schemas.microsoft.com/office/drawing/2014/main" val="3195755660"/>
                    </a:ext>
                  </a:extLst>
                </a:gridCol>
                <a:gridCol w="1392363">
                  <a:extLst>
                    <a:ext uri="{9D8B030D-6E8A-4147-A177-3AD203B41FA5}">
                      <a16:colId xmlns:a16="http://schemas.microsoft.com/office/drawing/2014/main" val="4007790818"/>
                    </a:ext>
                  </a:extLst>
                </a:gridCol>
                <a:gridCol w="1316002">
                  <a:extLst>
                    <a:ext uri="{9D8B030D-6E8A-4147-A177-3AD203B41FA5}">
                      <a16:colId xmlns:a16="http://schemas.microsoft.com/office/drawing/2014/main" val="1015001556"/>
                    </a:ext>
                  </a:extLst>
                </a:gridCol>
                <a:gridCol w="853260">
                  <a:extLst>
                    <a:ext uri="{9D8B030D-6E8A-4147-A177-3AD203B41FA5}">
                      <a16:colId xmlns:a16="http://schemas.microsoft.com/office/drawing/2014/main" val="1464226471"/>
                    </a:ext>
                  </a:extLst>
                </a:gridCol>
              </a:tblGrid>
              <a:tr h="468171">
                <a:tc>
                  <a:txBody>
                    <a:bodyPr/>
                    <a:lstStyle/>
                    <a:p>
                      <a:endParaRPr lang="de-CH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1. Lehrjahr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2. Lehrjahr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3. Lehrjahr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4. Lehrjahr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35101"/>
                  </a:ext>
                </a:extLst>
              </a:tr>
              <a:tr h="99589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CH" b="1" dirty="0">
                          <a:latin typeface="Century Gothic" panose="020B0502020202020204" pitchFamily="34" charset="0"/>
                        </a:rPr>
                        <a:t>A. Berufskenntnisse</a:t>
                      </a:r>
                    </a:p>
                    <a:p>
                      <a:pPr marL="269875" indent="0">
                        <a:buNone/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1. Vorbereiten und Planen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450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748890"/>
                  </a:ext>
                </a:extLst>
              </a:tr>
              <a:tr h="468171">
                <a:tc>
                  <a:txBody>
                    <a:bodyPr/>
                    <a:lstStyle/>
                    <a:p>
                      <a:pPr marL="269875" indent="0"/>
                      <a:r>
                        <a:rPr lang="de-CH" dirty="0">
                          <a:latin typeface="Century Gothic" panose="020B0502020202020204" pitchFamily="34" charset="0"/>
                        </a:rPr>
                        <a:t>2. Herstellen und Montieren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310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284390"/>
                  </a:ext>
                </a:extLst>
              </a:tr>
              <a:tr h="468171">
                <a:tc>
                  <a:txBody>
                    <a:bodyPr/>
                    <a:lstStyle/>
                    <a:p>
                      <a:pPr marL="269875" indent="0"/>
                      <a:r>
                        <a:rPr lang="de-CH" dirty="0">
                          <a:latin typeface="Century Gothic" panose="020B0502020202020204" pitchFamily="34" charset="0"/>
                        </a:rPr>
                        <a:t>3. Fachspezifischer Unterricht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389242"/>
                  </a:ext>
                </a:extLst>
              </a:tr>
              <a:tr h="468171">
                <a:tc>
                  <a:txBody>
                    <a:bodyPr/>
                    <a:lstStyle/>
                    <a:p>
                      <a:r>
                        <a:rPr lang="de-CH" b="1" dirty="0">
                          <a:latin typeface="Century Gothic" panose="020B0502020202020204" pitchFamily="34" charset="0"/>
                        </a:rPr>
                        <a:t>Total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latin typeface="Century Gothic" panose="020B0502020202020204" pitchFamily="34" charset="0"/>
                        </a:rPr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169010"/>
                  </a:ext>
                </a:extLst>
              </a:tr>
              <a:tr h="468171">
                <a:tc>
                  <a:txBody>
                    <a:bodyPr/>
                    <a:lstStyle/>
                    <a:p>
                      <a:r>
                        <a:rPr lang="de-CH" b="1" dirty="0">
                          <a:latin typeface="Century Gothic" panose="020B0502020202020204" pitchFamily="34" charset="0"/>
                        </a:rPr>
                        <a:t>B. Allgemeinbildung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805276"/>
                  </a:ext>
                </a:extLst>
              </a:tr>
              <a:tr h="468171">
                <a:tc>
                  <a:txBody>
                    <a:bodyPr/>
                    <a:lstStyle/>
                    <a:p>
                      <a:r>
                        <a:rPr lang="de-CH" b="1" dirty="0">
                          <a:latin typeface="Century Gothic" panose="020B0502020202020204" pitchFamily="34" charset="0"/>
                        </a:rPr>
                        <a:t>C. 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Century Gothic" panose="020B0502020202020204" pitchFamily="34" charset="0"/>
                        </a:rPr>
                        <a:t>160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481595"/>
                  </a:ext>
                </a:extLst>
              </a:tr>
              <a:tr h="468171">
                <a:tc>
                  <a:txBody>
                    <a:bodyPr/>
                    <a:lstStyle/>
                    <a:p>
                      <a:r>
                        <a:rPr lang="de-CH" b="1" dirty="0">
                          <a:latin typeface="Century Gothic" panose="020B0502020202020204" pitchFamily="34" charset="0"/>
                        </a:rPr>
                        <a:t>Total Lektionen B,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latin typeface="Century Gothic" panose="020B0502020202020204" pitchFamily="34" charset="0"/>
                        </a:rPr>
                        <a:t>360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latin typeface="Century Gothic" panose="020B0502020202020204" pitchFamily="34" charset="0"/>
                        </a:rPr>
                        <a:t>360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latin typeface="Century Gothic" panose="020B0502020202020204" pitchFamily="34" charset="0"/>
                        </a:rPr>
                        <a:t>360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latin typeface="Century Gothic" panose="020B0502020202020204" pitchFamily="34" charset="0"/>
                        </a:rPr>
                        <a:t>360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latin typeface="Century Gothic" panose="020B0502020202020204" pitchFamily="34" charset="0"/>
                        </a:rPr>
                        <a:t>640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690312"/>
                  </a:ext>
                </a:extLst>
              </a:tr>
              <a:tr h="468171">
                <a:tc gridSpan="4">
                  <a:txBody>
                    <a:bodyPr/>
                    <a:lstStyle/>
                    <a:p>
                      <a:r>
                        <a:rPr lang="de-CH" b="1" dirty="0">
                          <a:latin typeface="Century Gothic" panose="020B0502020202020204" pitchFamily="34" charset="0"/>
                        </a:rPr>
                        <a:t>Total aller Lektionen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latin typeface="Century Gothic" panose="020B0502020202020204" pitchFamily="34" charset="0"/>
                        </a:rPr>
                        <a:t>1’140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525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72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sz="2500" dirty="0"/>
              <a:t>Skizzieren Darstellungstechniken Perspektiven</a:t>
            </a:r>
          </a:p>
          <a:p>
            <a:r>
              <a:rPr lang="de-CH" sz="2500" dirty="0"/>
              <a:t>Konstruktionen, Zeichnungsnormen umsetzen</a:t>
            </a:r>
          </a:p>
          <a:p>
            <a:r>
              <a:rPr lang="de-CH" sz="2500" dirty="0"/>
              <a:t>Werkzeichnungen von Hand und CAD</a:t>
            </a:r>
          </a:p>
          <a:p>
            <a:r>
              <a:rPr lang="de-CH" sz="2500" dirty="0"/>
              <a:t>Werkstofflisten</a:t>
            </a:r>
          </a:p>
          <a:p>
            <a:r>
              <a:rPr lang="de-CH" sz="2500" dirty="0"/>
              <a:t>Bauphysik - Wärme, Feuchte…</a:t>
            </a:r>
          </a:p>
          <a:p>
            <a:r>
              <a:rPr lang="de-CH" sz="2500" dirty="0"/>
              <a:t>Massaufnahme</a:t>
            </a:r>
          </a:p>
          <a:p>
            <a:r>
              <a:rPr lang="de-CH" sz="2500" dirty="0"/>
              <a:t>Angewandtes Rechnen</a:t>
            </a:r>
          </a:p>
          <a:p>
            <a:endParaRPr lang="de-CH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 vert="horz"/>
          <a:lstStyle/>
          <a:p>
            <a:r>
              <a:rPr lang="de-CH" sz="2500" dirty="0">
                <a:solidFill>
                  <a:srgbClr val="004799"/>
                </a:solidFill>
              </a:rPr>
              <a:t>Vorbereiten Planen - VP</a:t>
            </a:r>
          </a:p>
          <a:p>
            <a:endParaRPr lang="de-CH" dirty="0">
              <a:solidFill>
                <a:schemeClr val="accent6"/>
              </a:solidFill>
            </a:endParaRPr>
          </a:p>
        </p:txBody>
      </p:sp>
      <p:pic>
        <p:nvPicPr>
          <p:cNvPr id="6" name="Picture 13" descr="Pim0035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098" y="4090621"/>
            <a:ext cx="1554163" cy="173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Pim0034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37" y="4987058"/>
            <a:ext cx="1784350" cy="1714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05" y="4987058"/>
            <a:ext cx="1806575" cy="1638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9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sz="2500" b="1" dirty="0"/>
              <a:t>Materialkenntnisse:</a:t>
            </a:r>
            <a:r>
              <a:rPr lang="de-CH" sz="2500" dirty="0"/>
              <a:t> Massivholz, Furniere, Holzwerkstoffe, Kunststoffe, Glas, Klebstoffe, Oberflächenbehandlungsmittel, Metalle, Dichtstoffe, Montagemittel, Schleifmittel..</a:t>
            </a:r>
          </a:p>
          <a:p>
            <a:r>
              <a:rPr lang="de-CH" sz="2500" b="1" dirty="0"/>
              <a:t>Betriebsmittelkunde: </a:t>
            </a:r>
            <a:r>
              <a:rPr lang="de-CH" sz="2500" dirty="0"/>
              <a:t>Stationäre- und Handmaschinen, Werkzeuge, Zerspanung, CNC- Programmieren. Chemie, Bauphysik, Brandschutz</a:t>
            </a:r>
          </a:p>
          <a:p>
            <a:r>
              <a:rPr lang="de-CH" sz="2500" b="1" dirty="0"/>
              <a:t>Sicher Arbeiten: </a:t>
            </a:r>
            <a:r>
              <a:rPr lang="de-CH" sz="2500" dirty="0"/>
              <a:t>Arbeitssicherheit, Gesundheit, Ökologie</a:t>
            </a:r>
          </a:p>
          <a:p>
            <a:endParaRPr lang="de-CH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 vert="horz"/>
          <a:lstStyle/>
          <a:p>
            <a:r>
              <a:rPr lang="de-CH" sz="2500" dirty="0">
                <a:solidFill>
                  <a:srgbClr val="004799"/>
                </a:solidFill>
              </a:rPr>
              <a:t>Herstellung und Montage - HM</a:t>
            </a:r>
          </a:p>
          <a:p>
            <a:endParaRPr lang="de-CH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0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1AF873-A47C-4FD3-A0F2-059C7B7C8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Schlüsselqualifikationen der Lernenden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8FA91A-B29E-4E0F-AFEE-01423C8076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Durch handlungskompetenzorientierten Unterricht wollen wir folgende Kompetenzen fördern: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Selbstkompetenzen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Sozialkompetenzen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Methodenkompetenzen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Eigenverantwortung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Selbstständigkeit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Einsatzwille und Berufsinteresse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Kreativität bei Problemlösung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Objektive Eigenbeurteilung</a:t>
            </a:r>
          </a:p>
        </p:txBody>
      </p:sp>
    </p:spTree>
    <p:extLst>
      <p:ext uri="{BB962C8B-B14F-4D97-AF65-F5344CB8AC3E}">
        <p14:creationId xmlns:p14="http://schemas.microsoft.com/office/powerpoint/2010/main" val="2532658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D0098F4-0EB6-496A-97CE-6EC9AB357D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Lernformen/Methoden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863509-CA28-4E2A-AC14-DE02B84D8A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Um die geforderten Kompetenzen erreichen zu können, arbeiten wir mit folgenden Lernformen und Methoden: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 err="1">
                <a:latin typeface="Century Gothic" panose="020B0502020202020204" pitchFamily="34" charset="0"/>
              </a:rPr>
              <a:t>LernJob</a:t>
            </a:r>
            <a:endParaRPr lang="de-CH" dirty="0">
              <a:latin typeface="Century Gothic" panose="020B0502020202020204" pitchFamily="34" charset="0"/>
            </a:endParaRP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Lehrervorträge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Arbeitsaufträge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Tandemarbeiten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Gruppenarbeiten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Leittexte</a:t>
            </a:r>
          </a:p>
          <a:p>
            <a:pPr marL="800089" lvl="1" indent="-342900">
              <a:buClr>
                <a:srgbClr val="004799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Century Gothic" panose="020B0502020202020204" pitchFamily="34" charset="0"/>
              </a:rPr>
              <a:t>Vormachen - Nachmachen</a:t>
            </a:r>
          </a:p>
        </p:txBody>
      </p:sp>
    </p:spTree>
    <p:extLst>
      <p:ext uri="{BB962C8B-B14F-4D97-AF65-F5344CB8AC3E}">
        <p14:creationId xmlns:p14="http://schemas.microsoft.com/office/powerpoint/2010/main" val="2297729803"/>
      </p:ext>
    </p:extLst>
  </p:cSld>
  <p:clrMapOvr>
    <a:masterClrMapping/>
  </p:clrMapOvr>
</p:sld>
</file>

<file path=ppt/theme/theme1.xml><?xml version="1.0" encoding="utf-8"?>
<a:theme xmlns:a="http://schemas.openxmlformats.org/drawingml/2006/main" name="BWZ PPP Vorlage (Rebranding 2022) 16: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tuelle Powerpoint Vorlage 16_9.pptx" id="{3B79B84E-B768-4C37-AD7A-A364D794EA2A}" vid="{057A8E2C-89CC-4106-8E72-D74DDA0595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Aktuelle Powerpoint Vorlage 16_9</Template>
  <TotalTime>0</TotalTime>
  <Words>784</Words>
  <Application>Microsoft Office PowerPoint</Application>
  <PresentationFormat>Breitbild</PresentationFormat>
  <Paragraphs>208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Arial Rounded MT Bold</vt:lpstr>
      <vt:lpstr>Calibri</vt:lpstr>
      <vt:lpstr>Century Gothic</vt:lpstr>
      <vt:lpstr>Lucida Grande</vt:lpstr>
      <vt:lpstr>BWZ PPP Vorlage (Rebranding 2022) 16:9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Allgemeinbildung (ABU)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Yelina Graf</dc:creator>
  <cp:lastModifiedBy>Aufiero-Meier Gabriela, BWZ Mitarbeiter</cp:lastModifiedBy>
  <cp:revision>13</cp:revision>
  <dcterms:created xsi:type="dcterms:W3CDTF">2022-06-14T12:00:53Z</dcterms:created>
  <dcterms:modified xsi:type="dcterms:W3CDTF">2022-11-08T06:55:44Z</dcterms:modified>
</cp:coreProperties>
</file>